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66" roundtripDataSignature="AMtx7mj5/QYvz/Ar8jOjerpEtHyNnGXkK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slide" Target="slides/slide58.xml"/><Relationship Id="rId61" Type="http://schemas.openxmlformats.org/officeDocument/2006/relationships/slide" Target="slides/slide57.xml"/><Relationship Id="rId20" Type="http://schemas.openxmlformats.org/officeDocument/2006/relationships/slide" Target="slides/slide16.xml"/><Relationship Id="rId64" Type="http://schemas.openxmlformats.org/officeDocument/2006/relationships/slide" Target="slides/slide60.xml"/><Relationship Id="rId63" Type="http://schemas.openxmlformats.org/officeDocument/2006/relationships/slide" Target="slides/slide59.xml"/><Relationship Id="rId22" Type="http://schemas.openxmlformats.org/officeDocument/2006/relationships/slide" Target="slides/slide18.xml"/><Relationship Id="rId66" Type="http://customschemas.google.com/relationships/presentationmetadata" Target="metadata"/><Relationship Id="rId21" Type="http://schemas.openxmlformats.org/officeDocument/2006/relationships/slide" Target="slides/slide17.xml"/><Relationship Id="rId65" Type="http://schemas.openxmlformats.org/officeDocument/2006/relationships/slide" Target="slides/slide6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60" Type="http://schemas.openxmlformats.org/officeDocument/2006/relationships/slide" Target="slides/slide56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slide" Target="slides/slide55.xml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jpg>
</file>

<file path=ppt/media/image28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4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4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4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5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5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5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5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6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3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13" name="Google Shape;13;p63"/>
          <p:cNvSpPr txBox="1"/>
          <p:nvPr>
            <p:ph idx="1" type="body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63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2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3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Calibri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51" name="Google Shape;51;p7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73"/>
          <p:cNvSpPr txBox="1"/>
          <p:nvPr>
            <p:ph idx="2" type="body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3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4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Calibri"/>
              <a:buNone/>
              <a:defRPr b="1"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56" name="Google Shape;56;p74"/>
          <p:cNvSpPr/>
          <p:nvPr>
            <p:ph idx="2" type="pic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7" name="Google Shape;57;p74"/>
          <p:cNvSpPr txBox="1"/>
          <p:nvPr>
            <p:ph idx="1" type="body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74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5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75"/>
          <p:cNvSpPr txBox="1"/>
          <p:nvPr>
            <p:ph idx="1" type="body"/>
          </p:nvPr>
        </p:nvSpPr>
        <p:spPr>
          <a:xfrm>
            <a:off x="228600" y="914400"/>
            <a:ext cx="8686800" cy="521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75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6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65" name="Google Shape;65;p76"/>
          <p:cNvSpPr txBox="1"/>
          <p:nvPr>
            <p:ph idx="1" type="body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76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 2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7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  <a:defRPr b="1" sz="4000" cap="none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69" name="Google Shape;69;p77"/>
          <p:cNvSpPr txBox="1"/>
          <p:nvPr>
            <p:ph idx="1" type="body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77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 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8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7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indent="-4064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indent="-4064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78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showMasterSp="0">
  <p:cSld name="Comparison 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77" name="Google Shape;77;p79"/>
          <p:cNvSpPr txBox="1"/>
          <p:nvPr>
            <p:ph idx="1" type="body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79"/>
          <p:cNvSpPr txBox="1"/>
          <p:nvPr>
            <p:ph idx="2" type="body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79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 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82" name="Google Shape;82;p80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1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17" name="Google Shape;17;p6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64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>
  <p:cSld name="Content with Caption 2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2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87" name="Google Shape;87;p8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82"/>
          <p:cNvSpPr txBox="1"/>
          <p:nvPr>
            <p:ph idx="2" type="body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82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>
  <p:cSld name="Picture with Caption 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3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libri"/>
              <a:buNone/>
              <a:defRPr b="1" sz="2000"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92" name="Google Shape;92;p83"/>
          <p:cNvSpPr/>
          <p:nvPr>
            <p:ph idx="2" type="pic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83"/>
          <p:cNvSpPr txBox="1"/>
          <p:nvPr>
            <p:ph idx="1" type="body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3pPr>
            <a:lvl4pPr indent="-2286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4pPr>
            <a:lvl5pPr indent="-22860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4" name="Google Shape;94;p83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showMasterSp="0">
  <p:cSld name="Title and Vertical Text 2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8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97" name="Google Shape;97;p8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84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>
  <p:cSld name="Vertical Title and Text 2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5"/>
          <p:cNvSpPr txBox="1"/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101" name="Google Shape;101;p85"/>
          <p:cNvSpPr txBox="1"/>
          <p:nvPr>
            <p:ph idx="1" type="body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85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showMasterSp="0">
  <p:cSld name="Title, Text, and Conte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5"/>
          <p:cNvSpPr txBox="1"/>
          <p:nvPr>
            <p:ph type="title"/>
          </p:nvPr>
        </p:nvSpPr>
        <p:spPr>
          <a:xfrm>
            <a:off x="771525" y="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65"/>
          <p:cNvSpPr txBox="1"/>
          <p:nvPr>
            <p:ph idx="1" type="body"/>
          </p:nvPr>
        </p:nvSpPr>
        <p:spPr>
          <a:xfrm>
            <a:off x="685800" y="19812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65"/>
          <p:cNvSpPr txBox="1"/>
          <p:nvPr>
            <p:ph idx="12" type="sldNum"/>
          </p:nvPr>
        </p:nvSpPr>
        <p:spPr>
          <a:xfrm>
            <a:off x="8422818" y="6404292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89898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25" name="Google Shape;25;p66"/>
          <p:cNvSpPr txBox="1"/>
          <p:nvPr>
            <p:ph idx="1" type="body"/>
          </p:nvPr>
        </p:nvSpPr>
        <p:spPr>
          <a:xfrm>
            <a:off x="228600" y="914400"/>
            <a:ext cx="8686800" cy="521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66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7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>
                <a:solidFill>
                  <a:srgbClr val="00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67"/>
          <p:cNvSpPr txBox="1"/>
          <p:nvPr>
            <p:ph idx="1" type="body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F6228"/>
              </a:buClr>
              <a:buSzPts val="3200"/>
              <a:buFont typeface="Calibri"/>
              <a:buNone/>
              <a:defRPr>
                <a:solidFill>
                  <a:srgbClr val="4F622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F6228"/>
              </a:buClr>
              <a:buSzPts val="3200"/>
              <a:buFont typeface="Calibri"/>
              <a:buNone/>
              <a:defRPr>
                <a:solidFill>
                  <a:srgbClr val="4F622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F6228"/>
              </a:buClr>
              <a:buSzPts val="3200"/>
              <a:buFont typeface="Calibri"/>
              <a:buNone/>
              <a:defRPr>
                <a:solidFill>
                  <a:srgbClr val="4F622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F6228"/>
              </a:buClr>
              <a:buSzPts val="3200"/>
              <a:buFont typeface="Calibri"/>
              <a:buNone/>
              <a:defRPr>
                <a:solidFill>
                  <a:srgbClr val="4F622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4F6228"/>
              </a:buClr>
              <a:buSzPts val="3200"/>
              <a:buFont typeface="Calibri"/>
              <a:buNone/>
              <a:defRPr>
                <a:solidFill>
                  <a:srgbClr val="4F622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67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8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000"/>
              <a:buFont typeface="Calibri"/>
              <a:buNone/>
              <a:defRPr b="1" sz="4000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33" name="Google Shape;33;p68"/>
          <p:cNvSpPr txBox="1"/>
          <p:nvPr>
            <p:ph idx="1" type="body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Calibri"/>
              <a:buNone/>
              <a:defRPr sz="20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68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9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69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indent="-4064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indent="-4064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69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0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70"/>
          <p:cNvSpPr txBox="1"/>
          <p:nvPr>
            <p:ph idx="1" type="body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70"/>
          <p:cNvSpPr txBox="1"/>
          <p:nvPr>
            <p:ph idx="2" type="body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70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1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/>
            </a:lvl9pPr>
          </a:lstStyle>
          <a:p/>
        </p:txBody>
      </p:sp>
      <p:sp>
        <p:nvSpPr>
          <p:cNvPr id="46" name="Google Shape;46;p71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sz="1200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2"/>
          <p:cNvSpPr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0F253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6228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4F622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62"/>
          <p:cNvSpPr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rgbClr val="1E1C11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62"/>
          <p:cNvSpPr txBox="1"/>
          <p:nvPr>
            <p:ph type="title"/>
          </p:nvPr>
        </p:nvSpPr>
        <p:spPr>
          <a:xfrm>
            <a:off x="457200" y="92074"/>
            <a:ext cx="8229600" cy="1508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2"/>
          <p:cNvSpPr txBox="1"/>
          <p:nvPr>
            <p:ph idx="1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318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318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318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318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2"/>
          <p:cNvSpPr txBox="1"/>
          <p:nvPr>
            <p:ph idx="12" type="sldNum"/>
          </p:nvPr>
        </p:nvSpPr>
        <p:spPr>
          <a:xfrm>
            <a:off x="8430260" y="6537704"/>
            <a:ext cx="256541" cy="275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Times New Roman"/>
              <a:buNone/>
              <a:defRPr b="0" i="0" sz="1200" u="none" cap="none" strike="noStrik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0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8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7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0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4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5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5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Interprocess Communication</a:t>
            </a:r>
            <a:endParaRPr/>
          </a:p>
        </p:txBody>
      </p:sp>
      <p:sp>
        <p:nvSpPr>
          <p:cNvPr id="108" name="Google Shape;108;p1"/>
          <p:cNvSpPr txBox="1"/>
          <p:nvPr>
            <p:ph idx="1" type="body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>
              <a:solidFill>
                <a:srgbClr val="88888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Critical Region</a:t>
            </a:r>
            <a:endParaRPr/>
          </a:p>
        </p:txBody>
      </p:sp>
      <p:sp>
        <p:nvSpPr>
          <p:cNvPr id="303" name="Google Shape;303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That </a:t>
            </a:r>
            <a:r>
              <a:rPr lang="en-US">
                <a:solidFill>
                  <a:srgbClr val="FF0000"/>
                </a:solidFill>
              </a:rPr>
              <a:t>part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the program that do critical things such as accessing shared memory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Can lead to race condition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1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Solution Requirement</a:t>
            </a:r>
            <a:endParaRPr/>
          </a:p>
        </p:txBody>
      </p:sp>
      <p:sp>
        <p:nvSpPr>
          <p:cNvPr id="309" name="Google Shape;309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AutoNum type="arabicParenR"/>
            </a:pPr>
            <a:r>
              <a:rPr lang="en-US" sz="2800"/>
              <a:t>No two processes </a:t>
            </a:r>
            <a:r>
              <a:rPr lang="en-US">
                <a:solidFill>
                  <a:srgbClr val="FF0000"/>
                </a:solidFill>
              </a:rPr>
              <a:t>simultaneously</a:t>
            </a:r>
            <a:r>
              <a:rPr lang="en-US" sz="2800"/>
              <a:t> in </a:t>
            </a:r>
            <a:r>
              <a:rPr lang="en-US">
                <a:solidFill>
                  <a:srgbClr val="FF0000"/>
                </a:solidFill>
              </a:rPr>
              <a:t>critical region</a:t>
            </a:r>
            <a:endParaRPr>
              <a:solidFill>
                <a:srgbClr val="FF0000"/>
              </a:solidFill>
            </a:endParaRPr>
          </a:p>
          <a:p>
            <a:pPr indent="-514350" lvl="0" marL="5143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AutoNum type="arabicParenR"/>
            </a:pPr>
            <a:r>
              <a:rPr lang="en-US" sz="2800"/>
              <a:t>No assumptions made about speeds or numbers of CPUs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AutoNum type="arabicParenR"/>
            </a:pPr>
            <a:r>
              <a:rPr lang="en-US" sz="2800"/>
              <a:t>No process running </a:t>
            </a:r>
            <a:r>
              <a:rPr lang="en-US">
                <a:solidFill>
                  <a:srgbClr val="FF0000"/>
                </a:solidFill>
              </a:rPr>
              <a:t>outside</a:t>
            </a:r>
            <a:r>
              <a:rPr lang="en-US" sz="2800"/>
              <a:t> its critical region may </a:t>
            </a:r>
            <a:r>
              <a:rPr lang="en-US">
                <a:solidFill>
                  <a:srgbClr val="FF0000"/>
                </a:solidFill>
              </a:rPr>
              <a:t>block</a:t>
            </a:r>
            <a:r>
              <a:rPr lang="en-US" sz="2800"/>
              <a:t> another process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AutoNum type="arabicParenR"/>
            </a:pPr>
            <a:r>
              <a:rPr lang="en-US" sz="2800"/>
              <a:t>No process must wait forever to enter its critical region</a:t>
            </a:r>
            <a:endParaRPr/>
          </a:p>
        </p:txBody>
      </p:sp>
      <p:sp>
        <p:nvSpPr>
          <p:cNvPr id="310" name="Google Shape;310;p11"/>
          <p:cNvSpPr txBox="1"/>
          <p:nvPr>
            <p:ph idx="4294967295" type="sldNum"/>
          </p:nvPr>
        </p:nvSpPr>
        <p:spPr>
          <a:xfrm>
            <a:off x="8868658" y="6530306"/>
            <a:ext cx="275342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Solution Requirement</a:t>
            </a:r>
            <a:endParaRPr/>
          </a:p>
        </p:txBody>
      </p:sp>
      <p:sp>
        <p:nvSpPr>
          <p:cNvPr id="316" name="Google Shape;316;p12"/>
          <p:cNvSpPr txBox="1"/>
          <p:nvPr>
            <p:ph idx="1" type="body"/>
          </p:nvPr>
        </p:nvSpPr>
        <p:spPr>
          <a:xfrm>
            <a:off x="685800" y="5495925"/>
            <a:ext cx="7772400" cy="600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12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318" name="Google Shape;31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675" y="1254125"/>
            <a:ext cx="8305800" cy="4037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3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324" name="Google Shape;324;p13"/>
          <p:cNvSpPr txBox="1"/>
          <p:nvPr>
            <p:ph type="title"/>
          </p:nvPr>
        </p:nvSpPr>
        <p:spPr>
          <a:xfrm>
            <a:off x="469900" y="128789"/>
            <a:ext cx="8128000" cy="1295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/>
              <a:t>Mutual exclusion With Busy Waiting</a:t>
            </a:r>
            <a:endParaRPr/>
          </a:p>
        </p:txBody>
      </p:sp>
      <p:sp>
        <p:nvSpPr>
          <p:cNvPr id="325" name="Google Shape;325;p1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Possible Solutions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Disabling Interrupts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Lock Variables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Strict Alternation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Peterson’s solution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TSL</a:t>
            </a:r>
            <a:endParaRPr/>
          </a:p>
        </p:txBody>
      </p:sp>
      <p:sp>
        <p:nvSpPr>
          <p:cNvPr id="326" name="Google Shape;326;p13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327" name="Google Shape;327;p13"/>
          <p:cNvSpPr txBox="1"/>
          <p:nvPr>
            <p:ph idx="4294967295" type="sldNum"/>
          </p:nvPr>
        </p:nvSpPr>
        <p:spPr>
          <a:xfrm>
            <a:off x="1859944" y="6351222"/>
            <a:ext cx="273657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4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333" name="Google Shape;333;p1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Disabling Interrupts</a:t>
            </a:r>
            <a:endParaRPr/>
          </a:p>
        </p:txBody>
      </p:sp>
      <p:sp>
        <p:nvSpPr>
          <p:cNvPr id="334" name="Google Shape;334;p14"/>
          <p:cNvSpPr txBox="1"/>
          <p:nvPr>
            <p:ph idx="1" type="body"/>
          </p:nvPr>
        </p:nvSpPr>
        <p:spPr>
          <a:xfrm>
            <a:off x="457200" y="1600200"/>
            <a:ext cx="82296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264032" lvl="0" marL="264032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6"/>
              <a:buChar char="•"/>
            </a:pPr>
            <a:r>
              <a:rPr lang="en-US" sz="2156"/>
              <a:t>How does it work?</a:t>
            </a:r>
            <a:endParaRPr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Disable all interrupts just after entering a critical section</a:t>
            </a:r>
            <a:endParaRPr sz="2156"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Re-enable them just before leaving it.</a:t>
            </a:r>
            <a:endParaRPr sz="2156"/>
          </a:p>
          <a:p>
            <a:pPr indent="-127126" lvl="0" marL="264032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56"/>
              <a:buNone/>
            </a:pPr>
            <a:r>
              <a:t/>
            </a:r>
            <a:endParaRPr sz="2156"/>
          </a:p>
          <a:p>
            <a:pPr indent="-127126" lvl="0" marL="264032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56"/>
              <a:buNone/>
            </a:pPr>
            <a:r>
              <a:t/>
            </a:r>
            <a:endParaRPr sz="2156"/>
          </a:p>
          <a:p>
            <a:pPr indent="-127126" lvl="0" marL="264032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56"/>
              <a:buNone/>
            </a:pPr>
            <a:r>
              <a:t/>
            </a:r>
            <a:endParaRPr sz="2156"/>
          </a:p>
          <a:p>
            <a:pPr indent="-264032" lvl="0" marL="264032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56"/>
              <a:buChar char="•"/>
            </a:pPr>
            <a:r>
              <a:rPr lang="en-US" sz="2156"/>
              <a:t>Why does it work?</a:t>
            </a:r>
            <a:endParaRPr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With interrupts disabled, no clock interrupts can occur</a:t>
            </a:r>
            <a:endParaRPr sz="2156"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No switching can occur</a:t>
            </a:r>
            <a:endParaRPr sz="2156"/>
          </a:p>
          <a:p>
            <a:pPr indent="-264032" lvl="0" marL="264032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56"/>
              <a:buChar char="•"/>
            </a:pPr>
            <a:r>
              <a:rPr lang="en-US" sz="2156"/>
              <a:t>Problems:</a:t>
            </a:r>
            <a:endParaRPr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What if the process forgets to enable the interrupts?</a:t>
            </a:r>
            <a:endParaRPr sz="2156"/>
          </a:p>
          <a:p>
            <a:pPr indent="-220027" lvl="1" marL="572071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48"/>
              <a:buChar char="–"/>
            </a:pPr>
            <a:r>
              <a:rPr lang="en-US" sz="1848"/>
              <a:t>Multiprocessor? (disabling interrupts only affects one CPU)</a:t>
            </a:r>
            <a:endParaRPr/>
          </a:p>
        </p:txBody>
      </p:sp>
      <p:sp>
        <p:nvSpPr>
          <p:cNvPr id="335" name="Google Shape;335;p14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336" name="Google Shape;336;p14"/>
          <p:cNvSpPr txBox="1"/>
          <p:nvPr>
            <p:ph idx="4294967295" type="sldNum"/>
          </p:nvPr>
        </p:nvSpPr>
        <p:spPr>
          <a:xfrm>
            <a:off x="1859944" y="6351222"/>
            <a:ext cx="273657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pic>
        <p:nvPicPr>
          <p:cNvPr id="337" name="Google Shape;33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5988" y="2253768"/>
            <a:ext cx="3022413" cy="1368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5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343" name="Google Shape;343;p1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Lock Variables</a:t>
            </a:r>
            <a:endParaRPr/>
          </a:p>
        </p:txBody>
      </p:sp>
      <p:sp>
        <p:nvSpPr>
          <p:cNvPr id="344" name="Google Shape;344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 lock = 0;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while (lock);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lock = 1;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//EnterCriticalSection;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access </a:t>
            </a:r>
            <a:r>
              <a:rPr b="1" lang="en-US">
                <a:solidFill>
                  <a:srgbClr val="FF0000"/>
                </a:solidFill>
              </a:rPr>
              <a:t>shared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variable;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//LeaveCriticalSection;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lock = 0;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4000"/>
              <a:buNone/>
            </a:pPr>
            <a:r>
              <a:rPr lang="en-US" sz="4000"/>
              <a:t>Does the above code work?</a:t>
            </a:r>
            <a:endParaRPr/>
          </a:p>
        </p:txBody>
      </p:sp>
      <p:sp>
        <p:nvSpPr>
          <p:cNvPr id="345" name="Google Shape;345;p15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346" name="Google Shape;346;p15"/>
          <p:cNvSpPr txBox="1"/>
          <p:nvPr>
            <p:ph idx="4294967295" type="sldNum"/>
          </p:nvPr>
        </p:nvSpPr>
        <p:spPr>
          <a:xfrm>
            <a:off x="1859944" y="6351222"/>
            <a:ext cx="273657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6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352" name="Google Shape;352;p16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Lock Variables</a:t>
            </a:r>
            <a:endParaRPr/>
          </a:p>
        </p:txBody>
      </p:sp>
      <p:sp>
        <p:nvSpPr>
          <p:cNvPr id="353" name="Google Shape;353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39470" lvl="0" marL="339470" rtl="0" algn="l">
              <a:lnSpc>
                <a:spcPct val="8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int lock = 0;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while (lock);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FF0000"/>
              </a:buClr>
              <a:buSzPts val="3168"/>
              <a:buNone/>
            </a:pPr>
            <a:r>
              <a:rPr lang="en-US" sz="3168">
                <a:solidFill>
                  <a:srgbClr val="FF0000"/>
                </a:solidFill>
              </a:rPr>
              <a:t>Check again here?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lock = 1;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//EnterCriticalSection;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   access </a:t>
            </a:r>
            <a:r>
              <a:rPr b="1" lang="en-US">
                <a:solidFill>
                  <a:srgbClr val="FF0000"/>
                </a:solidFill>
              </a:rPr>
              <a:t>shared</a:t>
            </a:r>
            <a:r>
              <a:rPr lang="en-US" sz="3168"/>
              <a:t> variable;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//LeaveCriticalSection;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68"/>
              <a:buNone/>
            </a:pPr>
            <a:r>
              <a:rPr lang="en-US" sz="3168"/>
              <a:t>lock = 0;</a:t>
            </a:r>
            <a:endParaRPr/>
          </a:p>
          <a:p>
            <a:pPr indent="-339470" lvl="0" marL="339470" rtl="0" algn="l">
              <a:lnSpc>
                <a:spcPct val="81000"/>
              </a:lnSpc>
              <a:spcBef>
                <a:spcPts val="900"/>
              </a:spcBef>
              <a:spcAft>
                <a:spcPts val="0"/>
              </a:spcAft>
              <a:buClr>
                <a:srgbClr val="FF0000"/>
              </a:buClr>
              <a:buSzPts val="3959"/>
              <a:buNone/>
            </a:pPr>
            <a:r>
              <a:rPr lang="en-US" sz="3959">
                <a:solidFill>
                  <a:srgbClr val="FF0000"/>
                </a:solidFill>
              </a:rPr>
              <a:t>Still doesn’t work!</a:t>
            </a:r>
            <a:endParaRPr/>
          </a:p>
        </p:txBody>
      </p:sp>
      <p:sp>
        <p:nvSpPr>
          <p:cNvPr id="354" name="Google Shape;354;p16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355" name="Google Shape;355;p16"/>
          <p:cNvSpPr txBox="1"/>
          <p:nvPr>
            <p:ph idx="4294967295" type="sldNum"/>
          </p:nvPr>
        </p:nvSpPr>
        <p:spPr>
          <a:xfrm>
            <a:off x="1859944" y="6351222"/>
            <a:ext cx="273657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7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Strict Alternation</a:t>
            </a:r>
            <a:endParaRPr/>
          </a:p>
        </p:txBody>
      </p:sp>
      <p:sp>
        <p:nvSpPr>
          <p:cNvPr id="361" name="Google Shape;361;p17"/>
          <p:cNvSpPr txBox="1"/>
          <p:nvPr>
            <p:ph idx="1" type="body"/>
          </p:nvPr>
        </p:nvSpPr>
        <p:spPr>
          <a:xfrm>
            <a:off x="469900" y="4971245"/>
            <a:ext cx="8128000" cy="1543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57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AutoNum type="alphaLcParenBoth"/>
            </a:pPr>
            <a:r>
              <a:rPr b="1" lang="en-US" sz="2800"/>
              <a:t>Process 0                          	(b) Process 1</a:t>
            </a:r>
            <a:endParaRPr/>
          </a:p>
          <a:p>
            <a:pPr indent="457200" lvl="1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Proposed solution to critical region problem</a:t>
            </a:r>
            <a:endParaRPr/>
          </a:p>
        </p:txBody>
      </p:sp>
      <p:sp>
        <p:nvSpPr>
          <p:cNvPr id="362" name="Google Shape;362;p17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363" name="Google Shape;36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975" y="1881188"/>
            <a:ext cx="8820150" cy="289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Problem</a:t>
            </a:r>
            <a:endParaRPr/>
          </a:p>
        </p:txBody>
      </p:sp>
      <p:sp>
        <p:nvSpPr>
          <p:cNvPr id="369" name="Google Shape;369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Busy waiting: Continuously testing a variable until some value appear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Wastes CPU time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Violates condition 3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When one process is much slower than the other</a:t>
            </a:r>
            <a:endParaRPr/>
          </a:p>
        </p:txBody>
      </p:sp>
      <p:sp>
        <p:nvSpPr>
          <p:cNvPr id="370" name="Google Shape;370;p18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Peterson's solution</a:t>
            </a:r>
            <a:endParaRPr/>
          </a:p>
        </p:txBody>
      </p:sp>
      <p:pic>
        <p:nvPicPr>
          <p:cNvPr id="376" name="Google Shape;37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0490" y="1784682"/>
            <a:ext cx="3580327" cy="4094524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19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5628066" y="2550017"/>
            <a:ext cx="3137111" cy="81216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enter_region(process#)</a:t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5637995" y="3983778"/>
            <a:ext cx="3065173" cy="81216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leave_region(process#)</a:t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669700" y="1880313"/>
            <a:ext cx="4559124" cy="3664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Consists of 2 procedures</a:t>
            </a:r>
            <a:endParaRPr/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Each process has to call</a:t>
            </a:r>
            <a:endParaRPr/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enter_region</a:t>
            </a: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with its own process # before entering its C.R.</a:t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b="0" i="0" lang="en-US" sz="2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Leave_region</a:t>
            </a: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after leaving C.R.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Interprocess Communication</a:t>
            </a:r>
            <a:endParaRPr/>
          </a:p>
        </p:txBody>
      </p:sp>
      <p:sp>
        <p:nvSpPr>
          <p:cNvPr id="114" name="Google Shape;114;p2"/>
          <p:cNvSpPr txBox="1"/>
          <p:nvPr>
            <p:ph idx="1" type="body"/>
          </p:nvPr>
        </p:nvSpPr>
        <p:spPr>
          <a:xfrm>
            <a:off x="469900" y="1523999"/>
            <a:ext cx="86741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Consider shell pipeline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i="1" lang="en-US" sz="2800">
                <a:latin typeface="Courier New"/>
                <a:ea typeface="Courier New"/>
                <a:cs typeface="Courier New"/>
                <a:sym typeface="Courier New"/>
              </a:rPr>
              <a:t>cat</a:t>
            </a:r>
            <a:r>
              <a:rPr i="0" lang="en-US"/>
              <a:t> chapter1 chapter2 chapter3 | </a:t>
            </a:r>
            <a:r>
              <a:rPr i="1" lang="en-US" sz="2800">
                <a:latin typeface="Courier New"/>
                <a:ea typeface="Courier New"/>
                <a:cs typeface="Courier New"/>
                <a:sym typeface="Courier New"/>
              </a:rPr>
              <a:t>grep</a:t>
            </a:r>
            <a:r>
              <a:rPr i="0" lang="en-US"/>
              <a:t> tree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2 processes	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Information sharing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Order of execution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0"/>
          <p:cNvSpPr txBox="1"/>
          <p:nvPr>
            <p:ph type="title"/>
          </p:nvPr>
        </p:nvSpPr>
        <p:spPr>
          <a:xfrm>
            <a:off x="285750" y="0"/>
            <a:ext cx="8458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Peterson's solution </a:t>
            </a:r>
            <a:r>
              <a:rPr lang="en-US" sz="2800"/>
              <a:t>(for 2 processes)</a:t>
            </a:r>
            <a:endParaRPr/>
          </a:p>
        </p:txBody>
      </p:sp>
      <p:sp>
        <p:nvSpPr>
          <p:cNvPr id="386" name="Google Shape;386;p20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387" name="Google Shape;38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5002" y="834651"/>
            <a:ext cx="7933388" cy="5872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1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lang="en-US" sz="3600"/>
              <a:t>Peterson’s Solution: Analysis(1)</a:t>
            </a:r>
            <a:endParaRPr/>
          </a:p>
        </p:txBody>
      </p:sp>
      <p:sp>
        <p:nvSpPr>
          <p:cNvPr id="393" name="Google Shape;393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Let Process 1 is not interested and Process 0 calls enter_region with 0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So, turn = 0 and interested[0] = true and Process 0 is in CR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Now if Process 1 calls enter_region, it will hang there until interested[0] is false. Which only happens when Process 0 calls leave_region i.e. leaves the C.R.</a:t>
            </a:r>
            <a:endParaRPr/>
          </a:p>
        </p:txBody>
      </p:sp>
      <p:sp>
        <p:nvSpPr>
          <p:cNvPr id="394" name="Google Shape;394;p21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lang="en-US" sz="3600"/>
              <a:t>Peterson’s Solution: Analysis(2)</a:t>
            </a:r>
            <a:endParaRPr/>
          </a:p>
        </p:txBody>
      </p:sp>
      <p:sp>
        <p:nvSpPr>
          <p:cNvPr id="400" name="Google Shape;400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36042" lvl="0" marL="33604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36"/>
              <a:buChar char="•"/>
            </a:pPr>
            <a:r>
              <a:rPr lang="en-US" sz="3136"/>
              <a:t>Let both processes call enter_region </a:t>
            </a:r>
            <a:r>
              <a:rPr lang="en-US">
                <a:solidFill>
                  <a:srgbClr val="FF0000"/>
                </a:solidFill>
              </a:rPr>
              <a:t>simultaneously</a:t>
            </a:r>
            <a:endParaRPr>
              <a:solidFill>
                <a:srgbClr val="FF0000"/>
              </a:solidFill>
            </a:endParaRPr>
          </a:p>
          <a:p>
            <a:pPr indent="-336042" lvl="0" marL="336042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36"/>
              <a:buChar char="•"/>
            </a:pPr>
            <a:r>
              <a:rPr lang="en-US" sz="3136"/>
              <a:t>Say turn = 1. (i.e. Process 1 stores </a:t>
            </a:r>
            <a:r>
              <a:rPr lang="en-US">
                <a:solidFill>
                  <a:srgbClr val="FF0000"/>
                </a:solidFill>
              </a:rPr>
              <a:t>last</a:t>
            </a:r>
            <a:r>
              <a:rPr lang="en-US" sz="3136"/>
              <a:t>)</a:t>
            </a:r>
            <a:endParaRPr/>
          </a:p>
          <a:p>
            <a:pPr indent="-336042" lvl="0" marL="336042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36"/>
              <a:buChar char="•"/>
            </a:pPr>
            <a:r>
              <a:rPr lang="en-US" sz="3136"/>
              <a:t>Process 0 enters critical region: while (turn = = 0 &amp;&amp; …) returns </a:t>
            </a:r>
            <a:r>
              <a:rPr lang="en-US">
                <a:solidFill>
                  <a:srgbClr val="FF0000"/>
                </a:solidFill>
              </a:rPr>
              <a:t>false</a:t>
            </a:r>
            <a:r>
              <a:rPr lang="en-US" sz="3136"/>
              <a:t> since turn = 1.</a:t>
            </a:r>
            <a:endParaRPr/>
          </a:p>
          <a:p>
            <a:pPr indent="-336042" lvl="0" marL="336042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36"/>
              <a:buChar char="•"/>
            </a:pPr>
            <a:r>
              <a:rPr lang="en-US" sz="3136"/>
              <a:t>Process 1 loops until process  0 exits: while (turn = = 1 &amp;&amp; interested[0] = = true) returns true.</a:t>
            </a:r>
            <a:endParaRPr/>
          </a:p>
          <a:p>
            <a:pPr indent="-336042" lvl="0" marL="336042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36"/>
              <a:buChar char="•"/>
            </a:pPr>
            <a:r>
              <a:rPr lang="en-US" sz="3136"/>
              <a:t>It works fine!!</a:t>
            </a:r>
            <a:endParaRPr/>
          </a:p>
        </p:txBody>
      </p:sp>
      <p:sp>
        <p:nvSpPr>
          <p:cNvPr id="401" name="Google Shape;401;p22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3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Busy Waiting: Problems</a:t>
            </a:r>
            <a:endParaRPr/>
          </a:p>
        </p:txBody>
      </p:sp>
      <p:sp>
        <p:nvSpPr>
          <p:cNvPr id="407" name="Google Shape;407;p23"/>
          <p:cNvSpPr txBox="1"/>
          <p:nvPr>
            <p:ph idx="1" type="body"/>
          </p:nvPr>
        </p:nvSpPr>
        <p:spPr>
          <a:xfrm>
            <a:off x="469900" y="1295399"/>
            <a:ext cx="8128000" cy="52197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300"/>
              <a:buChar char="•"/>
            </a:pPr>
            <a:r>
              <a:rPr lang="en-US" sz="2300">
                <a:solidFill>
                  <a:srgbClr val="FF0000"/>
                </a:solidFill>
              </a:rPr>
              <a:t>Waste</a:t>
            </a:r>
            <a:r>
              <a:rPr lang="en-US">
                <a:solidFill>
                  <a:srgbClr val="000000"/>
                </a:solidFill>
              </a:rPr>
              <a:t> CPU time since it sits on a tight loop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May have </a:t>
            </a:r>
            <a:r>
              <a:rPr lang="en-US">
                <a:solidFill>
                  <a:srgbClr val="FF0000"/>
                </a:solidFill>
              </a:rPr>
              <a:t>unexpected</a:t>
            </a:r>
            <a:r>
              <a:rPr lang="en-US" sz="2300"/>
              <a:t> effects:</a:t>
            </a:r>
            <a:endParaRPr sz="2700"/>
          </a:p>
          <a:p>
            <a:pPr indent="-285750" lvl="1" marL="742950" rtl="0" algn="l">
              <a:lnSpc>
                <a:spcPct val="72000"/>
              </a:lnSpc>
              <a:spcBef>
                <a:spcPts val="500"/>
              </a:spcBef>
              <a:spcAft>
                <a:spcPts val="0"/>
              </a:spcAft>
              <a:buClr>
                <a:srgbClr val="FF0000"/>
              </a:buClr>
              <a:buSzPts val="2200"/>
              <a:buChar char="–"/>
            </a:pPr>
            <a:r>
              <a:rPr b="1" lang="en-US" sz="2200">
                <a:solidFill>
                  <a:srgbClr val="FF0000"/>
                </a:solidFill>
              </a:rPr>
              <a:t>Priority Inversion Problem</a:t>
            </a:r>
            <a:endParaRPr sz="2300"/>
          </a:p>
          <a:p>
            <a:pPr indent="-342900" lvl="0" marL="342900" rtl="0" algn="l">
              <a:lnSpc>
                <a:spcPct val="72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00"/>
              <a:buNone/>
            </a:pPr>
            <a:r>
              <a:rPr lang="en-US" sz="2300"/>
              <a:t>Example: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2 </a:t>
            </a:r>
            <a:r>
              <a:rPr lang="en-US">
                <a:solidFill>
                  <a:srgbClr val="FF0000"/>
                </a:solidFill>
              </a:rPr>
              <a:t>Cooperating</a:t>
            </a:r>
            <a:r>
              <a:rPr lang="en-US" sz="2300"/>
              <a:t> Processes: H (</a:t>
            </a:r>
            <a:r>
              <a:rPr lang="en-US" sz="2700"/>
              <a:t>high priority </a:t>
            </a:r>
            <a:r>
              <a:rPr lang="en-US" sz="2300"/>
              <a:t>) and L (</a:t>
            </a:r>
            <a:r>
              <a:rPr lang="en-US" sz="2700"/>
              <a:t>low priority </a:t>
            </a:r>
            <a:r>
              <a:rPr lang="en-US" sz="2300"/>
              <a:t>) 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</a:pPr>
            <a:r>
              <a:rPr i="1" lang="en-US" sz="2700"/>
              <a:t>Scheduling rule: </a:t>
            </a:r>
            <a:r>
              <a:rPr i="0" lang="en-US"/>
              <a:t>H is run whenever it is ready</a:t>
            </a:r>
            <a:endParaRPr/>
          </a:p>
          <a:p>
            <a:pPr indent="-342900" lvl="0" marL="342900" rtl="0" algn="l">
              <a:lnSpc>
                <a:spcPct val="72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Let L in C.</a:t>
            </a:r>
            <a:r>
              <a:rPr i="1" lang="en-US" sz="2700"/>
              <a:t> </a:t>
            </a:r>
            <a:r>
              <a:rPr lang="en-US" sz="2300"/>
              <a:t>R. and H is ready and wants to enter C.R. 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Since H is ready it is given the CPU and it starts busy waiting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L will never gets the chance to leave its C.R.</a:t>
            </a:r>
            <a:endParaRPr sz="2700"/>
          </a:p>
          <a:p>
            <a:pPr indent="-342900" lvl="0" marL="342900" rtl="0" algn="l">
              <a:lnSpc>
                <a:spcPct val="72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</a:pPr>
            <a:r>
              <a:rPr lang="en-US" sz="2700"/>
              <a:t>H loops forever</a:t>
            </a:r>
            <a:endParaRPr/>
          </a:p>
        </p:txBody>
      </p:sp>
      <p:sp>
        <p:nvSpPr>
          <p:cNvPr id="408" name="Google Shape;408;p23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Sleep &amp; wakeup</a:t>
            </a:r>
            <a:endParaRPr/>
          </a:p>
        </p:txBody>
      </p:sp>
      <p:sp>
        <p:nvSpPr>
          <p:cNvPr id="414" name="Google Shape;414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01752" lvl="0" marL="30175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16"/>
              <a:buChar char="•"/>
            </a:pPr>
            <a:r>
              <a:rPr lang="en-US" sz="2816"/>
              <a:t>When a process has to </a:t>
            </a:r>
            <a:r>
              <a:rPr lang="en-US">
                <a:solidFill>
                  <a:srgbClr val="FF0000"/>
                </a:solidFill>
              </a:rPr>
              <a:t>wait</a:t>
            </a:r>
            <a:r>
              <a:rPr lang="en-US" sz="2816"/>
              <a:t>, change its state to </a:t>
            </a:r>
            <a:r>
              <a:rPr b="1" lang="en-US"/>
              <a:t>BLOCKED</a:t>
            </a:r>
            <a:endParaRPr b="1"/>
          </a:p>
          <a:p>
            <a:pPr indent="-301752" lvl="0" marL="301752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16"/>
              <a:buChar char="•"/>
            </a:pPr>
            <a:r>
              <a:rPr lang="en-US" sz="2816"/>
              <a:t>Switched to </a:t>
            </a:r>
            <a:r>
              <a:rPr b="1" lang="en-US"/>
              <a:t>READY</a:t>
            </a:r>
            <a:r>
              <a:rPr lang="en-US" sz="2816"/>
              <a:t> state, when it is OK to retry entering the critical section</a:t>
            </a:r>
            <a:endParaRPr/>
          </a:p>
          <a:p>
            <a:pPr indent="-301752" lvl="0" marL="301752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16"/>
              <a:buChar char="•"/>
            </a:pPr>
            <a:r>
              <a:rPr lang="en-US" sz="2816"/>
              <a:t>Sleep is a </a:t>
            </a:r>
            <a:r>
              <a:rPr lang="en-US">
                <a:solidFill>
                  <a:srgbClr val="FF0000"/>
                </a:solidFill>
              </a:rPr>
              <a:t>system call</a:t>
            </a:r>
            <a:r>
              <a:rPr lang="en-US" sz="2816"/>
              <a:t> that causes the caller to block</a:t>
            </a:r>
            <a:endParaRPr/>
          </a:p>
          <a:p>
            <a:pPr indent="-251458" lvl="1" marL="65379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64"/>
              <a:buChar char="–"/>
            </a:pPr>
            <a:r>
              <a:rPr lang="en-US" sz="2464"/>
              <a:t>be suspended until another process wakes it up</a:t>
            </a:r>
            <a:endParaRPr/>
          </a:p>
          <a:p>
            <a:pPr indent="-301752" lvl="0" marL="301752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16"/>
              <a:buChar char="•"/>
            </a:pPr>
            <a:r>
              <a:rPr lang="en-US" sz="2816"/>
              <a:t>Wakeup system call has one parameter, the process to be awakened.</a:t>
            </a:r>
            <a:endParaRPr/>
          </a:p>
          <a:p>
            <a:pPr indent="-301752" lvl="0" marL="301752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16"/>
              <a:buChar char="•"/>
            </a:pPr>
            <a:r>
              <a:rPr lang="en-US" sz="2816"/>
              <a:t>Let’s illustrate the use of sleep &amp; wakeup with an example: </a:t>
            </a:r>
            <a:r>
              <a:rPr lang="en-US">
                <a:solidFill>
                  <a:srgbClr val="FF2600"/>
                </a:solidFill>
              </a:rPr>
              <a:t>The producer consumer problem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Producer Consumer Problem</a:t>
            </a:r>
            <a:endParaRPr/>
          </a:p>
        </p:txBody>
      </p:sp>
      <p:sp>
        <p:nvSpPr>
          <p:cNvPr id="420" name="Google Shape;420;p25"/>
          <p:cNvSpPr txBox="1"/>
          <p:nvPr>
            <p:ph idx="1" type="body"/>
          </p:nvPr>
        </p:nvSpPr>
        <p:spPr>
          <a:xfrm>
            <a:off x="768350" y="1295399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Also called bounded-buffer problem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Two (or </a:t>
            </a:r>
            <a:r>
              <a:rPr i="1" lang="en-US"/>
              <a:t>m</a:t>
            </a:r>
            <a:r>
              <a:rPr lang="en-US" sz="2800"/>
              <a:t>+</a:t>
            </a:r>
            <a:r>
              <a:rPr i="1" lang="en-US"/>
              <a:t>n</a:t>
            </a:r>
            <a:r>
              <a:rPr lang="en-US" sz="2800"/>
              <a:t>) processes share a </a:t>
            </a:r>
            <a:r>
              <a:rPr lang="en-US">
                <a:solidFill>
                  <a:srgbClr val="FF0000"/>
                </a:solidFill>
              </a:rPr>
              <a:t>common</a:t>
            </a:r>
            <a:r>
              <a:rPr lang="en-US" sz="2800"/>
              <a:t> buffer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One (or </a:t>
            </a:r>
            <a:r>
              <a:rPr i="1" lang="en-US"/>
              <a:t>m</a:t>
            </a:r>
            <a:r>
              <a:rPr lang="en-US" sz="2800"/>
              <a:t>) of them is (are) </a:t>
            </a:r>
            <a:r>
              <a:rPr b="1" lang="en-US" u="sng"/>
              <a:t>producer</a:t>
            </a:r>
            <a:r>
              <a:rPr lang="en-US" sz="2800"/>
              <a:t>(s): put(s) information in the buffer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One (or </a:t>
            </a:r>
            <a:r>
              <a:rPr i="1" lang="en-US"/>
              <a:t>n</a:t>
            </a:r>
            <a:r>
              <a:rPr lang="en-US" sz="2800"/>
              <a:t>) of them is (are) </a:t>
            </a:r>
            <a:r>
              <a:rPr b="1" lang="en-US" sz="3200" u="sng"/>
              <a:t>consumer</a:t>
            </a:r>
            <a:r>
              <a:rPr lang="en-US" sz="2800"/>
              <a:t>(s): take(s) information out of the buffer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Trouble and solution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Producer wants to put but buffer </a:t>
            </a:r>
            <a:r>
              <a:rPr lang="en-US">
                <a:solidFill>
                  <a:srgbClr val="FF0000"/>
                </a:solidFill>
              </a:rPr>
              <a:t>full-</a:t>
            </a:r>
            <a:r>
              <a:rPr lang="en-US" sz="2400"/>
              <a:t> Go to </a:t>
            </a:r>
            <a:r>
              <a:rPr b="1" lang="en-US"/>
              <a:t>sleep</a:t>
            </a:r>
            <a:r>
              <a:rPr lang="en-US" sz="2400"/>
              <a:t> and </a:t>
            </a:r>
            <a:r>
              <a:rPr b="1" lang="en-US"/>
              <a:t>wake up </a:t>
            </a:r>
            <a:r>
              <a:rPr lang="en-US" sz="2400"/>
              <a:t>when consumer takes one or more</a:t>
            </a:r>
            <a:endParaRPr sz="2800"/>
          </a:p>
          <a:p>
            <a:pPr indent="-285750" lvl="1" marL="74295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Consumer wants to take but buffer </a:t>
            </a:r>
            <a:r>
              <a:rPr lang="en-US">
                <a:solidFill>
                  <a:srgbClr val="FF0000"/>
                </a:solidFill>
              </a:rPr>
              <a:t>empty-</a:t>
            </a:r>
            <a:r>
              <a:rPr lang="en-US" sz="2400"/>
              <a:t> go to sleep and wake up when producer puts one or more</a:t>
            </a:r>
            <a:endParaRPr/>
          </a:p>
        </p:txBody>
      </p:sp>
      <p:sp>
        <p:nvSpPr>
          <p:cNvPr id="421" name="Google Shape;421;p25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6"/>
          <p:cNvSpPr txBox="1"/>
          <p:nvPr>
            <p:ph type="title"/>
          </p:nvPr>
        </p:nvSpPr>
        <p:spPr>
          <a:xfrm>
            <a:off x="771525" y="-244702"/>
            <a:ext cx="77724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Sleep and Wakeup</a:t>
            </a:r>
            <a:endParaRPr/>
          </a:p>
        </p:txBody>
      </p:sp>
      <p:pic>
        <p:nvPicPr>
          <p:cNvPr id="427" name="Google Shape;42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9093" y="653142"/>
            <a:ext cx="8471553" cy="589574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26"/>
          <p:cNvSpPr txBox="1"/>
          <p:nvPr>
            <p:ph idx="4294967295" type="sldNum"/>
          </p:nvPr>
        </p:nvSpPr>
        <p:spPr>
          <a:xfrm>
            <a:off x="8404860" y="6395369"/>
            <a:ext cx="281940" cy="287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1876" y="1981200"/>
            <a:ext cx="4594944" cy="2541043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27"/>
          <p:cNvSpPr txBox="1"/>
          <p:nvPr>
            <p:ph type="title"/>
          </p:nvPr>
        </p:nvSpPr>
        <p:spPr>
          <a:xfrm>
            <a:off x="771525" y="-244702"/>
            <a:ext cx="77724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Sleep and Wakeup</a:t>
            </a:r>
            <a:endParaRPr/>
          </a:p>
        </p:txBody>
      </p:sp>
      <p:sp>
        <p:nvSpPr>
          <p:cNvPr id="435" name="Google Shape;435;p27"/>
          <p:cNvSpPr txBox="1"/>
          <p:nvPr>
            <p:ph idx="1" type="body"/>
          </p:nvPr>
        </p:nvSpPr>
        <p:spPr>
          <a:xfrm>
            <a:off x="742950" y="5141845"/>
            <a:ext cx="7829550" cy="612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Producer-consumer problem</a:t>
            </a:r>
            <a:endParaRPr/>
          </a:p>
        </p:txBody>
      </p:sp>
      <p:sp>
        <p:nvSpPr>
          <p:cNvPr id="436" name="Google Shape;436;p27"/>
          <p:cNvSpPr txBox="1"/>
          <p:nvPr>
            <p:ph idx="4294967295" type="sldNum"/>
          </p:nvPr>
        </p:nvSpPr>
        <p:spPr>
          <a:xfrm>
            <a:off x="8404860" y="6395369"/>
            <a:ext cx="281940" cy="287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437" name="Google Shape;437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340" y="774146"/>
            <a:ext cx="8853718" cy="58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53830" y="2021982"/>
            <a:ext cx="4666717" cy="2448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8"/>
          <p:cNvSpPr txBox="1"/>
          <p:nvPr>
            <p:ph type="title"/>
          </p:nvPr>
        </p:nvSpPr>
        <p:spPr>
          <a:xfrm>
            <a:off x="663083" y="0"/>
            <a:ext cx="8128001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/>
              <a:t>Sleep and Wakeup: Race condition</a:t>
            </a:r>
            <a:endParaRPr/>
          </a:p>
        </p:txBody>
      </p:sp>
      <p:sp>
        <p:nvSpPr>
          <p:cNvPr id="444" name="Google Shape;444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1" lang="en-US"/>
              <a:t>Busy waiting problem is resolved but the following </a:t>
            </a:r>
            <a:r>
              <a:rPr lang="en-US">
                <a:solidFill>
                  <a:srgbClr val="FF2600"/>
                </a:solidFill>
              </a:rPr>
              <a:t>race condition</a:t>
            </a:r>
            <a:r>
              <a:rPr b="1" lang="en-US"/>
              <a:t> exists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Unconstrained access to </a:t>
            </a:r>
            <a:r>
              <a:rPr i="1" lang="en-US"/>
              <a:t>count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CPU is given to P just after C has </a:t>
            </a:r>
            <a:r>
              <a:rPr lang="en-US">
                <a:solidFill>
                  <a:srgbClr val="FF0000"/>
                </a:solidFill>
              </a:rPr>
              <a:t>read</a:t>
            </a:r>
            <a:r>
              <a:rPr lang="en-US" sz="2800"/>
              <a:t> count to be 0 but not yet gone to sleep. 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 calls wakeup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Result is </a:t>
            </a:r>
            <a:r>
              <a:rPr lang="en-US">
                <a:solidFill>
                  <a:srgbClr val="FF0000"/>
                </a:solidFill>
              </a:rPr>
              <a:t>lost</a:t>
            </a:r>
            <a:r>
              <a:rPr lang="en-US" sz="2800"/>
              <a:t> wake-up signal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Both will sleep forever</a:t>
            </a:r>
            <a:endParaRPr/>
          </a:p>
        </p:txBody>
      </p:sp>
      <p:sp>
        <p:nvSpPr>
          <p:cNvPr id="445" name="Google Shape;445;p28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2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</a:t>
            </a:r>
            <a:endParaRPr/>
          </a:p>
        </p:txBody>
      </p:sp>
      <p:sp>
        <p:nvSpPr>
          <p:cNvPr id="451" name="Google Shape;451;p29"/>
          <p:cNvSpPr txBox="1"/>
          <p:nvPr>
            <p:ph idx="1" type="body"/>
          </p:nvPr>
        </p:nvSpPr>
        <p:spPr>
          <a:xfrm>
            <a:off x="469900" y="1146174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new variable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kind of </a:t>
            </a:r>
            <a:r>
              <a:rPr lang="en-US">
                <a:solidFill>
                  <a:srgbClr val="C00000"/>
                </a:solidFill>
              </a:rPr>
              <a:t>generalized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lock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First defined by Dijkstra in late 60s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Main synchronization </a:t>
            </a:r>
            <a:r>
              <a:rPr lang="en-US">
                <a:solidFill>
                  <a:srgbClr val="C00000"/>
                </a:solidFill>
              </a:rPr>
              <a:t>primitive</a:t>
            </a:r>
            <a:r>
              <a:rPr lang="en-US" sz="2800"/>
              <a:t> used in original UNIX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Semaphores are like integers, except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No negative values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Only operations allowed are </a:t>
            </a:r>
            <a:r>
              <a:rPr i="1" lang="en-US"/>
              <a:t>up</a:t>
            </a:r>
            <a:r>
              <a:rPr lang="en-US" sz="2800"/>
              <a:t> and </a:t>
            </a:r>
            <a:r>
              <a:rPr i="1" lang="en-US"/>
              <a:t>down</a:t>
            </a:r>
            <a:r>
              <a:rPr lang="en-US" sz="2800"/>
              <a:t> – can’t read or write value, except to set it initially</a:t>
            </a:r>
            <a:endParaRPr/>
          </a:p>
        </p:txBody>
      </p:sp>
      <p:pic>
        <p:nvPicPr>
          <p:cNvPr descr="MCj03641660000[1]" id="452" name="Google Shape;45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5800" y="228600"/>
            <a:ext cx="473075" cy="91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4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Interprocess Communication</a:t>
            </a:r>
            <a:endParaRPr/>
          </a:p>
        </p:txBody>
      </p:sp>
      <p:sp>
        <p:nvSpPr>
          <p:cNvPr id="120" name="Google Shape;120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Processes within a system may be </a:t>
            </a:r>
            <a:r>
              <a:rPr b="1" lang="en-US"/>
              <a:t>independent </a:t>
            </a:r>
            <a:r>
              <a:rPr lang="en-US" sz="2900"/>
              <a:t>or </a:t>
            </a:r>
            <a:r>
              <a:rPr b="1" lang="en-US"/>
              <a:t>cooperating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Cooperating process can affect or be affected by other processes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Reasons for cooperating processes: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Information sharing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Computation speedup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Modularity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Convenience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Cooperating processes require a </a:t>
            </a:r>
            <a:r>
              <a:rPr lang="en-US">
                <a:solidFill>
                  <a:srgbClr val="FF0000"/>
                </a:solidFill>
              </a:rPr>
              <a:t>mechanism</a:t>
            </a:r>
            <a:r>
              <a:rPr lang="en-US" sz="2900"/>
              <a:t> to exchange data and information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Semaphores: Types</a:t>
            </a:r>
            <a:endParaRPr/>
          </a:p>
        </p:txBody>
      </p:sp>
      <p:sp>
        <p:nvSpPr>
          <p:cNvPr id="458" name="Google Shape;458;p3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1" lang="en-US"/>
              <a:t>Counting semaphore</a:t>
            </a:r>
            <a:r>
              <a:rPr b="0" lang="en-US"/>
              <a:t>.</a:t>
            </a:r>
            <a:endParaRPr b="0"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The value can range over an unrestricted domain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1" lang="en-US"/>
              <a:t>Binary semaphore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The value can range only between 0 and 1.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On some systems, binary semaphores are known as </a:t>
            </a:r>
            <a:r>
              <a:rPr lang="en-US">
                <a:solidFill>
                  <a:srgbClr val="FF0000"/>
                </a:solidFill>
              </a:rPr>
              <a:t>mutex </a:t>
            </a:r>
            <a:r>
              <a:rPr lang="en-US" sz="2800"/>
              <a:t>locks as they provide mutual exclusion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1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Semaphores: Operation</a:t>
            </a:r>
            <a:endParaRPr/>
          </a:p>
        </p:txBody>
      </p:sp>
      <p:sp>
        <p:nvSpPr>
          <p:cNvPr id="464" name="Google Shape;464;p31"/>
          <p:cNvSpPr txBox="1"/>
          <p:nvPr>
            <p:ph idx="1" type="body"/>
          </p:nvPr>
        </p:nvSpPr>
        <p:spPr>
          <a:xfrm>
            <a:off x="469900" y="1146220"/>
            <a:ext cx="8128000" cy="5368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/>
              <a:t>Operation “down”: </a:t>
            </a:r>
            <a:endParaRPr sz="2900"/>
          </a:p>
          <a:p>
            <a:pPr indent="-285750" lvl="1" marL="742950" rtl="0" algn="l">
              <a:lnSpc>
                <a:spcPct val="81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–"/>
            </a:pPr>
            <a:r>
              <a:rPr lang="en-US" sz="2200"/>
              <a:t>if value &gt; 0; value-- and then continue.</a:t>
            </a:r>
            <a:endParaRPr sz="2500"/>
          </a:p>
          <a:p>
            <a:pPr indent="-285750" lvl="1" marL="742950" rtl="0" algn="l">
              <a:lnSpc>
                <a:spcPct val="81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–"/>
            </a:pPr>
            <a:r>
              <a:rPr lang="en-US" sz="2200"/>
              <a:t>if value = 0; process is put to sleep without completing the down for the moment</a:t>
            </a:r>
            <a:endParaRPr sz="2500"/>
          </a:p>
          <a:p>
            <a:pPr indent="-228600" lvl="2" marL="1143000" rtl="0" algn="l">
              <a:lnSpc>
                <a:spcPct val="81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/>
              <a:t>Checking the value, changing it, and possibly going to sleep, is all done as an </a:t>
            </a:r>
            <a:r>
              <a:rPr b="1" i="1" lang="en-US">
                <a:solidFill>
                  <a:srgbClr val="FF0000"/>
                </a:solidFill>
              </a:rPr>
              <a:t>atomic</a:t>
            </a:r>
            <a:r>
              <a:rPr i="1" lang="en-US"/>
              <a:t> action</a:t>
            </a:r>
            <a:r>
              <a:rPr lang="en-US" sz="1800"/>
              <a:t>. </a:t>
            </a:r>
            <a:endParaRPr sz="2200"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Operation “up”: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increments the value of the semaphore addressed.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If one or more process were sleeping on that semaphore, one of them is chosen by the system (e.g. at </a:t>
            </a:r>
            <a:r>
              <a:rPr lang="en-US">
                <a:solidFill>
                  <a:srgbClr val="FF0000"/>
                </a:solidFill>
              </a:rPr>
              <a:t>random</a:t>
            </a:r>
            <a:r>
              <a:rPr lang="en-US" sz="2500"/>
              <a:t>) and is allowed to complete its </a:t>
            </a:r>
            <a:r>
              <a:rPr i="1" lang="en-US"/>
              <a:t>down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/>
              <a:t>The operation of incrementing the semaphore and waking up one process is also </a:t>
            </a:r>
            <a:r>
              <a:rPr lang="en-US">
                <a:solidFill>
                  <a:srgbClr val="FF0000"/>
                </a:solidFill>
              </a:rPr>
              <a:t>indivisible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lang="en-US" sz="2500"/>
              <a:t>No process ever blocks doing an </a:t>
            </a:r>
            <a:r>
              <a:rPr i="1" lang="en-US"/>
              <a:t>up.</a:t>
            </a:r>
            <a:endParaRPr/>
          </a:p>
        </p:txBody>
      </p:sp>
      <p:sp>
        <p:nvSpPr>
          <p:cNvPr id="465" name="Google Shape;465;p31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Semaphores: Atomicity</a:t>
            </a:r>
            <a:endParaRPr/>
          </a:p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520700" y="1802498"/>
            <a:ext cx="8102600" cy="4326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Operations must be </a:t>
            </a:r>
            <a:r>
              <a:rPr lang="en-US">
                <a:solidFill>
                  <a:srgbClr val="FF0000"/>
                </a:solidFill>
              </a:rPr>
              <a:t>atomic</a:t>
            </a:r>
            <a:endParaRPr/>
          </a:p>
          <a:p>
            <a:pPr indent="-228600" lvl="2" marL="1143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Two </a:t>
            </a:r>
            <a:r>
              <a:rPr i="1" lang="en-US"/>
              <a:t>down</a:t>
            </a:r>
            <a:r>
              <a:rPr lang="en-US" sz="2800"/>
              <a:t>’s together can’t decrement value below zero</a:t>
            </a:r>
            <a:endParaRPr sz="2400"/>
          </a:p>
          <a:p>
            <a:pPr indent="-228600" lvl="2" marL="1143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Similarly, process going to sleep in </a:t>
            </a:r>
            <a:r>
              <a:rPr i="1" lang="en-US"/>
              <a:t>down</a:t>
            </a:r>
            <a:r>
              <a:rPr lang="en-US" sz="2800"/>
              <a:t> won’t miss wakeup from </a:t>
            </a:r>
            <a:r>
              <a:rPr i="1" lang="en-US"/>
              <a:t>up</a:t>
            </a:r>
            <a:r>
              <a:rPr lang="en-US" sz="2800"/>
              <a:t> – even if they both happen at same time</a:t>
            </a:r>
            <a:endParaRPr/>
          </a:p>
        </p:txBody>
      </p:sp>
      <p:sp>
        <p:nvSpPr>
          <p:cNvPr id="472" name="Google Shape;472;p32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3"/>
          <p:cNvSpPr txBox="1"/>
          <p:nvPr>
            <p:ph type="title"/>
          </p:nvPr>
        </p:nvSpPr>
        <p:spPr>
          <a:xfrm>
            <a:off x="1294146" y="-64396"/>
            <a:ext cx="8128001" cy="734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Calibri"/>
              <a:buNone/>
            </a:pPr>
            <a:r>
              <a:rPr lang="en-US" sz="3900"/>
              <a:t>Producer &amp; consumer</a:t>
            </a:r>
            <a:endParaRPr/>
          </a:p>
        </p:txBody>
      </p:sp>
      <p:sp>
        <p:nvSpPr>
          <p:cNvPr id="478" name="Google Shape;478;p3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1397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79" name="Google Shape;47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2997" y="617422"/>
            <a:ext cx="8321804" cy="1468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084185"/>
            <a:ext cx="4250029" cy="4794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81152" y="2085975"/>
            <a:ext cx="4262848" cy="4826530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33"/>
          <p:cNvSpPr/>
          <p:nvPr/>
        </p:nvSpPr>
        <p:spPr>
          <a:xfrm>
            <a:off x="6001554" y="4262906"/>
            <a:ext cx="3039416" cy="1094705"/>
          </a:xfrm>
          <a:prstGeom prst="rect">
            <a:avLst/>
          </a:prstGeom>
          <a:noFill/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189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33"/>
          <p:cNvSpPr/>
          <p:nvPr/>
        </p:nvSpPr>
        <p:spPr>
          <a:xfrm>
            <a:off x="1030309" y="4610637"/>
            <a:ext cx="2434109" cy="1004552"/>
          </a:xfrm>
          <a:prstGeom prst="rect">
            <a:avLst/>
          </a:prstGeom>
          <a:noFill/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189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64"/>
              <a:buFont typeface="Calibri"/>
              <a:buNone/>
            </a:pPr>
            <a:r>
              <a:rPr lang="en-US" sz="3564"/>
              <a:t>Semaphores in Producer Consumer Problem: Analysis</a:t>
            </a:r>
            <a:endParaRPr/>
          </a:p>
        </p:txBody>
      </p:sp>
      <p:sp>
        <p:nvSpPr>
          <p:cNvPr id="489" name="Google Shape;489;p3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3 semaphores are used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i="1" lang="en-US" sz="2400"/>
              <a:t>full</a:t>
            </a:r>
            <a:r>
              <a:rPr i="0" lang="en-US"/>
              <a:t> (initially 0) for counting occupied slots</a:t>
            </a:r>
            <a:endParaRPr sz="2800"/>
          </a:p>
          <a:p>
            <a:pPr indent="-285750" lvl="1" marL="74295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i="1" lang="en-US" sz="2400"/>
              <a:t>Empty </a:t>
            </a:r>
            <a:r>
              <a:rPr i="0" lang="en-US"/>
              <a:t>(initially </a:t>
            </a:r>
            <a:r>
              <a:rPr i="1" lang="en-US" sz="2400"/>
              <a:t>N</a:t>
            </a:r>
            <a:r>
              <a:rPr i="0" lang="en-US"/>
              <a:t>) for counting empty slots</a:t>
            </a:r>
            <a:endParaRPr sz="2800"/>
          </a:p>
          <a:p>
            <a:pPr indent="-285750" lvl="1" marL="74295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i="1" lang="en-US" sz="2400"/>
              <a:t>mutex</a:t>
            </a:r>
            <a:r>
              <a:rPr i="0" lang="en-US"/>
              <a:t> (initially 1) to make sure that Producer and Consumer do not access the buffer at the same time.</a:t>
            </a:r>
            <a:endParaRPr sz="2800"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Here 2 uses of semaphores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Mutual exclusion (mutex)</a:t>
            </a:r>
            <a:endParaRPr sz="2800"/>
          </a:p>
          <a:p>
            <a:pPr indent="-285750" lvl="1" marL="74295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Synchronization (full and empty)</a:t>
            </a:r>
            <a:endParaRPr sz="2800"/>
          </a:p>
          <a:p>
            <a:pPr indent="-228600" lvl="2" marL="1143000" rtl="0" algn="l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</a:pPr>
            <a:r>
              <a:rPr lang="en-US" sz="2000"/>
              <a:t>To guarantee that certain event sequences do or do not occur</a:t>
            </a:r>
            <a:endParaRPr/>
          </a:p>
        </p:txBody>
      </p:sp>
      <p:sp>
        <p:nvSpPr>
          <p:cNvPr id="490" name="Google Shape;490;p34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491" name="Google Shape;49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5031190"/>
            <a:ext cx="9144001" cy="1611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Semaphores: Usage</a:t>
            </a:r>
            <a:endParaRPr/>
          </a:p>
        </p:txBody>
      </p:sp>
      <p:sp>
        <p:nvSpPr>
          <p:cNvPr id="497" name="Google Shape;497;p3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AutoNum type="arabicPeriod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Mutual exclusion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AutoNum type="arabicPeriod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Controlling access to limited resource 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Calibri"/>
              <a:buAutoNum type="arabicPeriod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Synchronization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6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091"/>
              <a:buFont typeface="Calibri"/>
              <a:buNone/>
            </a:pPr>
            <a:r>
              <a:rPr lang="en-US" sz="4091"/>
              <a:t>Mutual exclusion</a:t>
            </a:r>
            <a:endParaRPr/>
          </a:p>
        </p:txBody>
      </p:sp>
      <p:sp>
        <p:nvSpPr>
          <p:cNvPr id="503" name="Google Shape;503;p36"/>
          <p:cNvSpPr txBox="1"/>
          <p:nvPr>
            <p:ph idx="1" type="body"/>
          </p:nvPr>
        </p:nvSpPr>
        <p:spPr>
          <a:xfrm>
            <a:off x="228600" y="914400"/>
            <a:ext cx="8686800" cy="521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How to ensure that only one process can enter its C.R.?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Binary semaphore </a:t>
            </a:r>
            <a:r>
              <a:rPr lang="en-US">
                <a:solidFill>
                  <a:srgbClr val="FF0000"/>
                </a:solidFill>
              </a:rPr>
              <a:t>initialized to 1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Shared by all collaborating processes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900"/>
              <a:buChar char="•"/>
            </a:pPr>
            <a:r>
              <a:rPr lang="en-US" sz="2900"/>
              <a:t>If each process does a </a:t>
            </a:r>
            <a:r>
              <a:rPr i="1" lang="en-US"/>
              <a:t>down</a:t>
            </a:r>
            <a:r>
              <a:rPr lang="en-US" sz="2900"/>
              <a:t> just before entering CR and an </a:t>
            </a:r>
            <a:r>
              <a:rPr i="1" lang="en-US"/>
              <a:t>up</a:t>
            </a:r>
            <a:r>
              <a:rPr lang="en-US" sz="2900"/>
              <a:t> just after leaving then mutual exclusion is guaranteed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do {</a:t>
            </a:r>
            <a:endParaRPr sz="2900"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-US"/>
              <a:t>down(mutex);</a:t>
            </a:r>
            <a:endParaRPr sz="2900"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	// critical section</a:t>
            </a:r>
            <a:endParaRPr sz="2900"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n-US"/>
              <a:t>up(mutex);</a:t>
            </a:r>
            <a:endParaRPr sz="2900"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	// remainder section</a:t>
            </a:r>
            <a:endParaRPr sz="2900"/>
          </a:p>
          <a:p>
            <a:pPr indent="0" lvl="0" marL="0" rtl="0" algn="l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</a:pPr>
            <a:r>
              <a:rPr lang="en-US" sz="2200">
                <a:latin typeface="Courier New"/>
                <a:ea typeface="Courier New"/>
                <a:cs typeface="Courier New"/>
                <a:sym typeface="Courier New"/>
              </a:rPr>
              <a:t>} while (TRUE);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5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7"/>
          <p:cNvSpPr/>
          <p:nvPr/>
        </p:nvSpPr>
        <p:spPr>
          <a:xfrm>
            <a:off x="1676400" y="4953000"/>
            <a:ext cx="1219200" cy="7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Value=2</a:t>
            </a:r>
            <a:endParaRPr/>
          </a:p>
        </p:txBody>
      </p:sp>
      <p:sp>
        <p:nvSpPr>
          <p:cNvPr id="510" name="Google Shape;510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Value=1</a:t>
            </a:r>
            <a:endParaRPr/>
          </a:p>
        </p:txBody>
      </p:sp>
      <p:sp>
        <p:nvSpPr>
          <p:cNvPr id="511" name="Google Shape;511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Value=0</a:t>
            </a:r>
            <a:endParaRPr/>
          </a:p>
        </p:txBody>
      </p:sp>
      <p:pic>
        <p:nvPicPr>
          <p:cNvPr descr="MCj03073580000[1]" id="512" name="Google Shape;51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37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900"/>
              <a:buFont typeface="Calibri"/>
              <a:buNone/>
            </a:pPr>
            <a:r>
              <a:rPr lang="en-US" sz="3900"/>
              <a:t>Controlling access to a resource </a:t>
            </a:r>
            <a:endParaRPr/>
          </a:p>
        </p:txBody>
      </p:sp>
      <p:sp>
        <p:nvSpPr>
          <p:cNvPr id="514" name="Google Shape;514;p37"/>
          <p:cNvSpPr txBox="1"/>
          <p:nvPr>
            <p:ph idx="1" type="body"/>
          </p:nvPr>
        </p:nvSpPr>
        <p:spPr>
          <a:xfrm>
            <a:off x="63500" y="914400"/>
            <a:ext cx="8763000" cy="51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What if we want maximum </a:t>
            </a:r>
            <a:r>
              <a:rPr b="1" lang="en-US"/>
              <a:t>m</a:t>
            </a:r>
            <a:r>
              <a:rPr lang="en-US" sz="2800"/>
              <a:t> process/thread can use a resource simultaneously 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Counting semaphore </a:t>
            </a:r>
            <a:r>
              <a:rPr lang="en-US">
                <a:solidFill>
                  <a:srgbClr val="FF0000"/>
                </a:solidFill>
              </a:rPr>
              <a:t>initialized to the number of available resources</a:t>
            </a:r>
            <a:endParaRPr>
              <a:solidFill>
                <a:srgbClr val="FF0000"/>
              </a:solidFill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Semaphore from railway analogy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Here is a semaphore </a:t>
            </a:r>
            <a:r>
              <a:rPr b="1" lang="en-US">
                <a:solidFill>
                  <a:srgbClr val="FF0000"/>
                </a:solidFill>
              </a:rPr>
              <a:t>initialized to 2 </a:t>
            </a:r>
            <a:r>
              <a:rPr lang="en-US" sz="2400"/>
              <a:t>for resource control:</a:t>
            </a:r>
            <a:endParaRPr/>
          </a:p>
        </p:txBody>
      </p:sp>
      <p:pic>
        <p:nvPicPr>
          <p:cNvPr descr="MCj03073580000[1]" id="515" name="Google Shape;51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Cj03073580000[1]" id="516" name="Google Shape;51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17" name="Google Shape;517;p37"/>
          <p:cNvGrpSpPr/>
          <p:nvPr/>
        </p:nvGrpSpPr>
        <p:grpSpPr>
          <a:xfrm>
            <a:off x="990600" y="4800600"/>
            <a:ext cx="7391400" cy="1447801"/>
            <a:chOff x="0" y="0"/>
            <a:chExt cx="7391400" cy="1447800"/>
          </a:xfrm>
        </p:grpSpPr>
        <p:cxnSp>
          <p:nvCxnSpPr>
            <p:cNvPr id="518" name="Google Shape;518;p37"/>
            <p:cNvCxnSpPr/>
            <p:nvPr/>
          </p:nvCxnSpPr>
          <p:spPr>
            <a:xfrm>
              <a:off x="0" y="990600"/>
              <a:ext cx="2209800" cy="0"/>
            </a:xfrm>
            <a:prstGeom prst="straightConnector1">
              <a:avLst/>
            </a:prstGeom>
            <a:noFill/>
            <a:ln cap="flat" cmpd="sng" w="571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19" name="Google Shape;519;p37"/>
            <p:cNvCxnSpPr/>
            <p:nvPr/>
          </p:nvCxnSpPr>
          <p:spPr>
            <a:xfrm>
              <a:off x="2971800" y="609600"/>
              <a:ext cx="2209800" cy="0"/>
            </a:xfrm>
            <a:prstGeom prst="straightConnector1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0" name="Google Shape;520;p37"/>
            <p:cNvCxnSpPr/>
            <p:nvPr/>
          </p:nvCxnSpPr>
          <p:spPr>
            <a:xfrm>
              <a:off x="2971800" y="1447800"/>
              <a:ext cx="2209800" cy="0"/>
            </a:xfrm>
            <a:prstGeom prst="straightConnector1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521" name="Google Shape;521;p37"/>
            <p:cNvSpPr/>
            <p:nvPr/>
          </p:nvSpPr>
          <p:spPr>
            <a:xfrm>
              <a:off x="2209800" y="609600"/>
              <a:ext cx="762000" cy="362056"/>
            </a:xfrm>
            <a:custGeom>
              <a:rect b="b" l="l" r="r" t="t"/>
              <a:pathLst>
                <a:path extrusionOk="0" h="20526" w="21600">
                  <a:moveTo>
                    <a:pt x="0" y="19059"/>
                  </a:moveTo>
                  <a:cubicBezTo>
                    <a:pt x="1980" y="20329"/>
                    <a:pt x="3960" y="21600"/>
                    <a:pt x="6480" y="19059"/>
                  </a:cubicBezTo>
                  <a:cubicBezTo>
                    <a:pt x="9000" y="16518"/>
                    <a:pt x="12600" y="6988"/>
                    <a:pt x="15120" y="3812"/>
                  </a:cubicBezTo>
                  <a:cubicBezTo>
                    <a:pt x="17640" y="635"/>
                    <a:pt x="19620" y="318"/>
                    <a:pt x="21600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Times New Roman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2" name="Google Shape;522;p37"/>
            <p:cNvSpPr/>
            <p:nvPr/>
          </p:nvSpPr>
          <p:spPr>
            <a:xfrm flipH="1" rot="10800000">
              <a:off x="2209800" y="1013333"/>
              <a:ext cx="838200" cy="434467"/>
            </a:xfrm>
            <a:custGeom>
              <a:rect b="b" l="l" r="r" t="t"/>
              <a:pathLst>
                <a:path extrusionOk="0" h="20526" w="21600">
                  <a:moveTo>
                    <a:pt x="0" y="19059"/>
                  </a:moveTo>
                  <a:cubicBezTo>
                    <a:pt x="1980" y="20329"/>
                    <a:pt x="3960" y="21600"/>
                    <a:pt x="6480" y="19059"/>
                  </a:cubicBezTo>
                  <a:cubicBezTo>
                    <a:pt x="9000" y="16518"/>
                    <a:pt x="12600" y="6988"/>
                    <a:pt x="15120" y="3812"/>
                  </a:cubicBezTo>
                  <a:cubicBezTo>
                    <a:pt x="17640" y="635"/>
                    <a:pt x="19620" y="318"/>
                    <a:pt x="21600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Times New Roman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3" name="Google Shape;523;p37"/>
            <p:cNvSpPr/>
            <p:nvPr/>
          </p:nvSpPr>
          <p:spPr>
            <a:xfrm flipH="1">
              <a:off x="5181600" y="609600"/>
              <a:ext cx="762000" cy="362056"/>
            </a:xfrm>
            <a:custGeom>
              <a:rect b="b" l="l" r="r" t="t"/>
              <a:pathLst>
                <a:path extrusionOk="0" h="20526" w="21600">
                  <a:moveTo>
                    <a:pt x="0" y="19059"/>
                  </a:moveTo>
                  <a:cubicBezTo>
                    <a:pt x="1980" y="20329"/>
                    <a:pt x="3960" y="21600"/>
                    <a:pt x="6480" y="19059"/>
                  </a:cubicBezTo>
                  <a:cubicBezTo>
                    <a:pt x="9000" y="16518"/>
                    <a:pt x="12600" y="6988"/>
                    <a:pt x="15120" y="3812"/>
                  </a:cubicBezTo>
                  <a:cubicBezTo>
                    <a:pt x="17640" y="635"/>
                    <a:pt x="19620" y="318"/>
                    <a:pt x="21600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Times New Roman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524" name="Google Shape;524;p37"/>
            <p:cNvSpPr/>
            <p:nvPr/>
          </p:nvSpPr>
          <p:spPr>
            <a:xfrm rot="10800000">
              <a:off x="5181600" y="1013333"/>
              <a:ext cx="838200" cy="434467"/>
            </a:xfrm>
            <a:custGeom>
              <a:rect b="b" l="l" r="r" t="t"/>
              <a:pathLst>
                <a:path extrusionOk="0" h="20526" w="21600">
                  <a:moveTo>
                    <a:pt x="0" y="19059"/>
                  </a:moveTo>
                  <a:cubicBezTo>
                    <a:pt x="1980" y="20329"/>
                    <a:pt x="3960" y="21600"/>
                    <a:pt x="6480" y="19059"/>
                  </a:cubicBezTo>
                  <a:cubicBezTo>
                    <a:pt x="9000" y="16518"/>
                    <a:pt x="12600" y="6988"/>
                    <a:pt x="15120" y="3812"/>
                  </a:cubicBezTo>
                  <a:cubicBezTo>
                    <a:pt x="17640" y="635"/>
                    <a:pt x="19620" y="318"/>
                    <a:pt x="21600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Times New Roman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cxnSp>
          <p:nvCxnSpPr>
            <p:cNvPr id="525" name="Google Shape;525;p37"/>
            <p:cNvCxnSpPr/>
            <p:nvPr/>
          </p:nvCxnSpPr>
          <p:spPr>
            <a:xfrm>
              <a:off x="5943600" y="990600"/>
              <a:ext cx="1447800" cy="0"/>
            </a:xfrm>
            <a:prstGeom prst="straightConnector1">
              <a:avLst/>
            </a:prstGeom>
            <a:noFill/>
            <a:ln cap="flat" cmpd="sng" w="571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pic>
          <p:nvPicPr>
            <p:cNvPr descr="MCj03641660000[1]" id="526" name="Google Shape;526;p3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981200" y="0"/>
              <a:ext cx="473075" cy="9175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7" name="Google Shape;527;p37"/>
          <p:cNvSpPr/>
          <p:nvPr/>
        </p:nvSpPr>
        <p:spPr>
          <a:xfrm>
            <a:off x="4191000" y="4572000"/>
            <a:ext cx="1219200" cy="7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Cj03073580000[1]" id="528" name="Google Shape;52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Value=1</a:t>
            </a:r>
            <a:endParaRPr/>
          </a:p>
        </p:txBody>
      </p:sp>
      <p:sp>
        <p:nvSpPr>
          <p:cNvPr id="530" name="Google Shape;530;p37"/>
          <p:cNvSpPr/>
          <p:nvPr/>
        </p:nvSpPr>
        <p:spPr>
          <a:xfrm>
            <a:off x="1981200" y="4800600"/>
            <a:ext cx="990600" cy="91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MCj03073580000[1]" id="531" name="Google Shape;53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Value=0</a:t>
            </a:r>
            <a:endParaRPr/>
          </a:p>
        </p:txBody>
      </p:sp>
      <p:pic>
        <p:nvPicPr>
          <p:cNvPr descr="MCj03073580000[1]" id="533" name="Google Shape;53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410200"/>
            <a:ext cx="990600" cy="52070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37"/>
          <p:cNvSpPr/>
          <p:nvPr/>
        </p:nvSpPr>
        <p:spPr>
          <a:xfrm>
            <a:off x="0" y="5257800"/>
            <a:ext cx="990600" cy="990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37"/>
          <p:cNvSpPr/>
          <p:nvPr/>
        </p:nvSpPr>
        <p:spPr>
          <a:xfrm>
            <a:off x="2476500" y="5943600"/>
            <a:ext cx="897320" cy="3581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Value=2</a:t>
            </a:r>
            <a:endParaRPr/>
          </a:p>
        </p:txBody>
      </p:sp>
      <p:grpSp>
        <p:nvGrpSpPr>
          <p:cNvPr id="536" name="Google Shape;536;p37"/>
          <p:cNvGrpSpPr/>
          <p:nvPr/>
        </p:nvGrpSpPr>
        <p:grpSpPr>
          <a:xfrm>
            <a:off x="2971800" y="4343400"/>
            <a:ext cx="3962400" cy="381000"/>
            <a:chOff x="0" y="0"/>
            <a:chExt cx="3962400" cy="381000"/>
          </a:xfrm>
        </p:grpSpPr>
        <p:sp>
          <p:nvSpPr>
            <p:cNvPr id="537" name="Google Shape;537;p37"/>
            <p:cNvSpPr/>
            <p:nvPr/>
          </p:nvSpPr>
          <p:spPr>
            <a:xfrm>
              <a:off x="0" y="0"/>
              <a:ext cx="3962400" cy="381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37"/>
            <p:cNvSpPr/>
            <p:nvPr/>
          </p:nvSpPr>
          <p:spPr>
            <a:xfrm>
              <a:off x="0" y="11430"/>
              <a:ext cx="3962400" cy="3581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rPr b="0" i="0" lang="en-US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Critical : 2 Cars permitted at a time</a:t>
              </a:r>
              <a:endParaRPr/>
            </a:p>
          </p:txBody>
        </p:sp>
      </p:grpSp>
      <p:grpSp>
        <p:nvGrpSpPr>
          <p:cNvPr id="539" name="Google Shape;539;p37"/>
          <p:cNvGrpSpPr/>
          <p:nvPr/>
        </p:nvGrpSpPr>
        <p:grpSpPr>
          <a:xfrm>
            <a:off x="7010400" y="4343400"/>
            <a:ext cx="1905000" cy="381000"/>
            <a:chOff x="0" y="0"/>
            <a:chExt cx="1905000" cy="381000"/>
          </a:xfrm>
        </p:grpSpPr>
        <p:sp>
          <p:nvSpPr>
            <p:cNvPr id="540" name="Google Shape;540;p37"/>
            <p:cNvSpPr/>
            <p:nvPr/>
          </p:nvSpPr>
          <p:spPr>
            <a:xfrm>
              <a:off x="0" y="0"/>
              <a:ext cx="1905000" cy="381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37"/>
            <p:cNvSpPr/>
            <p:nvPr/>
          </p:nvSpPr>
          <p:spPr>
            <a:xfrm>
              <a:off x="0" y="11430"/>
              <a:ext cx="1905000" cy="3581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rPr b="0" i="0" lang="en-US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Non Critical</a:t>
              </a:r>
              <a:endParaRPr/>
            </a:p>
          </p:txBody>
        </p:sp>
      </p:grpSp>
      <p:grpSp>
        <p:nvGrpSpPr>
          <p:cNvPr id="542" name="Google Shape;542;p37"/>
          <p:cNvGrpSpPr/>
          <p:nvPr/>
        </p:nvGrpSpPr>
        <p:grpSpPr>
          <a:xfrm>
            <a:off x="990600" y="4343400"/>
            <a:ext cx="1905000" cy="381000"/>
            <a:chOff x="0" y="0"/>
            <a:chExt cx="1905000" cy="381000"/>
          </a:xfrm>
        </p:grpSpPr>
        <p:sp>
          <p:nvSpPr>
            <p:cNvPr id="543" name="Google Shape;543;p37"/>
            <p:cNvSpPr/>
            <p:nvPr/>
          </p:nvSpPr>
          <p:spPr>
            <a:xfrm>
              <a:off x="0" y="0"/>
              <a:ext cx="1905000" cy="381000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7"/>
            <p:cNvSpPr/>
            <p:nvPr/>
          </p:nvSpPr>
          <p:spPr>
            <a:xfrm>
              <a:off x="0" y="11430"/>
              <a:ext cx="1905000" cy="35814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rPr b="0" i="0" lang="en-US" sz="18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 Non critical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8"/>
          <p:cNvSpPr txBox="1"/>
          <p:nvPr>
            <p:ph type="title"/>
          </p:nvPr>
        </p:nvSpPr>
        <p:spPr>
          <a:xfrm>
            <a:off x="0" y="0"/>
            <a:ext cx="9144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091"/>
              <a:buFont typeface="Calibri"/>
              <a:buNone/>
            </a:pPr>
            <a:r>
              <a:rPr lang="en-US" sz="4091"/>
              <a:t>Synchronization</a:t>
            </a:r>
            <a:endParaRPr/>
          </a:p>
        </p:txBody>
      </p:sp>
      <p:sp>
        <p:nvSpPr>
          <p:cNvPr id="550" name="Google Shape;550;p38"/>
          <p:cNvSpPr txBox="1"/>
          <p:nvPr>
            <p:ph idx="1" type="body"/>
          </p:nvPr>
        </p:nvSpPr>
        <p:spPr>
          <a:xfrm>
            <a:off x="228600" y="914400"/>
            <a:ext cx="8686800" cy="5211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How to resolve dependency among processes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Binary semaphore </a:t>
            </a:r>
            <a:r>
              <a:rPr lang="en-US">
                <a:solidFill>
                  <a:srgbClr val="FF0000"/>
                </a:solidFill>
              </a:rPr>
              <a:t>initialized to 0</a:t>
            </a:r>
            <a:endParaRPr>
              <a:solidFill>
                <a:srgbClr val="FF0000"/>
              </a:solidFill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consider 2 concurrently running processes: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P1 with a statement S1 and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P2 with a statement S2. 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Suppose we require that S2 be executed only after S1 has completed. </a:t>
            </a:r>
            <a:endParaRPr/>
          </a:p>
          <a:p>
            <a:pPr indent="457200" lvl="1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		P1 					P2</a:t>
            </a:r>
            <a:endParaRPr/>
          </a:p>
        </p:txBody>
      </p:sp>
      <p:sp>
        <p:nvSpPr>
          <p:cNvPr id="551" name="Google Shape;551;p38"/>
          <p:cNvSpPr/>
          <p:nvPr/>
        </p:nvSpPr>
        <p:spPr>
          <a:xfrm>
            <a:off x="1455313" y="5048517"/>
            <a:ext cx="1854557" cy="929641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S1;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up(synch);</a:t>
            </a:r>
            <a:endParaRPr/>
          </a:p>
        </p:txBody>
      </p:sp>
      <p:sp>
        <p:nvSpPr>
          <p:cNvPr id="552" name="Google Shape;552;p38"/>
          <p:cNvSpPr/>
          <p:nvPr/>
        </p:nvSpPr>
        <p:spPr>
          <a:xfrm>
            <a:off x="5913011" y="5048517"/>
            <a:ext cx="2228046" cy="1336041"/>
          </a:xfrm>
          <a:prstGeom prst="rect">
            <a:avLst/>
          </a:prstGeom>
          <a:solidFill>
            <a:srgbClr val="FFFFFF"/>
          </a:solidFill>
          <a:ln cap="flat" cmpd="sng" w="254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down(synch);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Calibri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S2;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3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Semaphores: “Be Careful”</a:t>
            </a:r>
            <a:endParaRPr/>
          </a:p>
        </p:txBody>
      </p:sp>
      <p:sp>
        <p:nvSpPr>
          <p:cNvPr id="558" name="Google Shape;558;p39"/>
          <p:cNvSpPr txBox="1"/>
          <p:nvPr>
            <p:ph idx="1" type="body"/>
          </p:nvPr>
        </p:nvSpPr>
        <p:spPr>
          <a:xfrm>
            <a:off x="469900" y="1047481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39470" lvl="0" marL="33947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72"/>
              <a:buChar char="•"/>
            </a:pPr>
            <a:r>
              <a:rPr lang="en-US" sz="2772"/>
              <a:t>Suppose the following is done in </a:t>
            </a:r>
            <a:r>
              <a:rPr lang="en-US">
                <a:solidFill>
                  <a:srgbClr val="FF0000"/>
                </a:solidFill>
              </a:rPr>
              <a:t>Producer’s</a:t>
            </a:r>
            <a:r>
              <a:rPr lang="en-US" sz="2772"/>
              <a:t> code</a:t>
            </a:r>
            <a:endParaRPr/>
          </a:p>
          <a:p>
            <a:pPr indent="-339470" lvl="0" marL="33947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772"/>
              <a:buNone/>
            </a:pPr>
            <a:r>
              <a:t/>
            </a:r>
            <a:endParaRPr sz="2772"/>
          </a:p>
          <a:p>
            <a:pPr indent="-339470" lvl="0" marL="33947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772"/>
              <a:buNone/>
            </a:pPr>
            <a:r>
              <a:t/>
            </a:r>
            <a:endParaRPr sz="2772"/>
          </a:p>
          <a:p>
            <a:pPr indent="-163448" lvl="0" marL="33947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772"/>
              <a:buNone/>
            </a:pPr>
            <a:r>
              <a:t/>
            </a:r>
            <a:endParaRPr sz="2772"/>
          </a:p>
          <a:p>
            <a:pPr indent="-339470" lvl="0" marL="33947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72"/>
              <a:buChar char="•"/>
            </a:pPr>
            <a:r>
              <a:rPr lang="en-US" sz="2772"/>
              <a:t>If buffer </a:t>
            </a:r>
            <a:r>
              <a:rPr lang="en-US">
                <a:solidFill>
                  <a:srgbClr val="FF0000"/>
                </a:solidFill>
              </a:rPr>
              <a:t>full</a:t>
            </a:r>
            <a:r>
              <a:rPr lang="en-US" sz="2772"/>
              <a:t> P would block due to down(&amp;empty) with mutex = 0.</a:t>
            </a:r>
            <a:endParaRPr/>
          </a:p>
          <a:p>
            <a:pPr indent="-339470" lvl="0" marL="33947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72"/>
              <a:buChar char="•"/>
            </a:pPr>
            <a:r>
              <a:rPr lang="en-US" sz="2772"/>
              <a:t>So now if C tries to access the buffer, it would block too due to its down(&amp;mutex).</a:t>
            </a:r>
            <a:endParaRPr/>
          </a:p>
          <a:p>
            <a:pPr indent="-339470" lvl="0" marL="33947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72"/>
              <a:buChar char="•"/>
            </a:pPr>
            <a:r>
              <a:rPr lang="en-US" sz="2772"/>
              <a:t>Both processes would stay blocked </a:t>
            </a:r>
            <a:r>
              <a:rPr lang="en-US">
                <a:solidFill>
                  <a:srgbClr val="FF0000"/>
                </a:solidFill>
              </a:rPr>
              <a:t>forever</a:t>
            </a:r>
            <a:r>
              <a:rPr lang="en-US" sz="2772"/>
              <a:t>: </a:t>
            </a:r>
            <a:r>
              <a:rPr lang="en-US">
                <a:solidFill>
                  <a:srgbClr val="FF0000"/>
                </a:solidFill>
              </a:rPr>
              <a:t>DEADLOCK</a:t>
            </a:r>
            <a:endParaRPr/>
          </a:p>
        </p:txBody>
      </p:sp>
      <p:sp>
        <p:nvSpPr>
          <p:cNvPr id="559" name="Google Shape;559;p39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sp>
        <p:nvSpPr>
          <p:cNvPr id="560" name="Google Shape;560;p39"/>
          <p:cNvSpPr/>
          <p:nvPr/>
        </p:nvSpPr>
        <p:spPr>
          <a:xfrm>
            <a:off x="1169987" y="1803400"/>
            <a:ext cx="1624706" cy="1158054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down(&amp;empty)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down(&amp;mutex)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</a:t>
            </a:r>
            <a:endParaRPr/>
          </a:p>
        </p:txBody>
      </p:sp>
      <p:sp>
        <p:nvSpPr>
          <p:cNvPr id="561" name="Google Shape;561;p39"/>
          <p:cNvSpPr/>
          <p:nvPr/>
        </p:nvSpPr>
        <p:spPr>
          <a:xfrm>
            <a:off x="4600575" y="1831975"/>
            <a:ext cx="1624705" cy="1158054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down(&amp;mutex)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down(&amp;empty)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Times New Roman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</a:t>
            </a:r>
            <a:endParaRPr/>
          </a:p>
        </p:txBody>
      </p:sp>
      <p:sp>
        <p:nvSpPr>
          <p:cNvPr id="562" name="Google Shape;562;p39"/>
          <p:cNvSpPr/>
          <p:nvPr/>
        </p:nvSpPr>
        <p:spPr>
          <a:xfrm>
            <a:off x="3160713" y="2171700"/>
            <a:ext cx="976313" cy="485775"/>
          </a:xfrm>
          <a:prstGeom prst="rightArrow">
            <a:avLst>
              <a:gd fmla="val 50000" name="adj1"/>
              <a:gd fmla="val 50245" name="adj2"/>
            </a:avLst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3" name="Google Shape;563;p39"/>
          <p:cNvSpPr/>
          <p:nvPr/>
        </p:nvSpPr>
        <p:spPr>
          <a:xfrm>
            <a:off x="6383337" y="1725613"/>
            <a:ext cx="173039" cy="148272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cubicBezTo>
                  <a:pt x="5965" y="0"/>
                  <a:pt x="10800" y="806"/>
                  <a:pt x="10800" y="1800"/>
                </a:cubicBezTo>
                <a:lnTo>
                  <a:pt x="10800" y="9000"/>
                </a:lnTo>
                <a:cubicBezTo>
                  <a:pt x="10800" y="9994"/>
                  <a:pt x="15635" y="10800"/>
                  <a:pt x="21600" y="10800"/>
                </a:cubicBezTo>
                <a:cubicBezTo>
                  <a:pt x="15635" y="10800"/>
                  <a:pt x="10800" y="11606"/>
                  <a:pt x="10800" y="12600"/>
                </a:cubicBezTo>
                <a:lnTo>
                  <a:pt x="10800" y="19800"/>
                </a:lnTo>
                <a:cubicBezTo>
                  <a:pt x="10800" y="20794"/>
                  <a:pt x="5965" y="21600"/>
                  <a:pt x="0" y="21600"/>
                </a:cubicBez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4" name="Google Shape;564;p39"/>
          <p:cNvSpPr/>
          <p:nvPr/>
        </p:nvSpPr>
        <p:spPr>
          <a:xfrm>
            <a:off x="7188200" y="1712913"/>
            <a:ext cx="1557338" cy="1107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Just the order is reversed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126" name="Google Shape;126;p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/>
              <a:t>IPC issues</a:t>
            </a:r>
            <a:endParaRPr/>
          </a:p>
        </p:txBody>
      </p:sp>
      <p:sp>
        <p:nvSpPr>
          <p:cNvPr id="127" name="Google Shape;1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AutoNum type="arabicPeriod"/>
            </a:pPr>
            <a:r>
              <a:rPr lang="en-US" sz="2400"/>
              <a:t>How one process </a:t>
            </a:r>
            <a:r>
              <a:rPr lang="en-US">
                <a:solidFill>
                  <a:srgbClr val="FF0000"/>
                </a:solidFill>
              </a:rPr>
              <a:t>passes</a:t>
            </a:r>
            <a:r>
              <a:rPr lang="en-US" sz="2400"/>
              <a:t> information to another ? 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AutoNum type="arabicPeriod"/>
            </a:pPr>
            <a:r>
              <a:rPr lang="en-US" sz="2400"/>
              <a:t>How to make sure that two or more processes do not get into each other’s way when engaging in </a:t>
            </a:r>
            <a:r>
              <a:rPr lang="en-US">
                <a:solidFill>
                  <a:srgbClr val="FF0000"/>
                </a:solidFill>
              </a:rPr>
              <a:t>critical</a:t>
            </a:r>
            <a:r>
              <a:rPr lang="en-US" sz="2400"/>
              <a:t> activities?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AutoNum type="arabicPeriod"/>
            </a:pPr>
            <a:r>
              <a:rPr lang="en-US" sz="2400"/>
              <a:t>How to do proper </a:t>
            </a:r>
            <a:r>
              <a:rPr lang="en-US">
                <a:solidFill>
                  <a:srgbClr val="FF0000"/>
                </a:solidFill>
              </a:rPr>
              <a:t>sequencing</a:t>
            </a:r>
            <a:r>
              <a:rPr lang="en-US" sz="2400"/>
              <a:t> when </a:t>
            </a:r>
            <a:r>
              <a:rPr lang="en-US">
                <a:solidFill>
                  <a:srgbClr val="FF0000"/>
                </a:solidFill>
              </a:rPr>
              <a:t>dependencies</a:t>
            </a:r>
            <a:r>
              <a:rPr lang="en-US" sz="2400"/>
              <a:t> are present?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/>
              <a:t>Ans 1: easy for threads, for processes different approaches (e.g., message passing, shared memory)</a:t>
            </a:r>
            <a:endParaRPr/>
          </a:p>
          <a:p>
            <a:pPr indent="-381000" lvl="0" marL="381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/>
              <a:t>Ans 2 and Ans 3: same problems and same solutions apply  for threads and processes</a:t>
            </a:r>
            <a:endParaRPr/>
          </a:p>
          <a:p>
            <a:pPr indent="-342900" lvl="1" marL="8001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0066"/>
              </a:buClr>
              <a:buSzPts val="2000"/>
              <a:buChar char="–"/>
            </a:pPr>
            <a:r>
              <a:rPr lang="en-US" sz="2000">
                <a:solidFill>
                  <a:srgbClr val="FF0066"/>
                </a:solidFill>
              </a:rPr>
              <a:t>Mutual exclusion &amp; Synchronization</a:t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129" name="Google Shape;129;p4"/>
          <p:cNvSpPr txBox="1"/>
          <p:nvPr>
            <p:ph idx="4294967295" type="sldNum"/>
          </p:nvPr>
        </p:nvSpPr>
        <p:spPr>
          <a:xfrm>
            <a:off x="1944702" y="6351222"/>
            <a:ext cx="188898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4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Monitors </a:t>
            </a:r>
            <a:endParaRPr/>
          </a:p>
        </p:txBody>
      </p:sp>
      <p:sp>
        <p:nvSpPr>
          <p:cNvPr id="570" name="Google Shape;570;p40"/>
          <p:cNvSpPr txBox="1"/>
          <p:nvPr>
            <p:ph idx="1" type="body"/>
          </p:nvPr>
        </p:nvSpPr>
        <p:spPr>
          <a:xfrm>
            <a:off x="469899" y="1523999"/>
            <a:ext cx="4562478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higher level synchronization primitive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>
                <a:solidFill>
                  <a:srgbClr val="FF0000"/>
                </a:solidFill>
              </a:rPr>
              <a:t>collection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of procedures, variables and data structures grouped in a special kind of module or package.</a:t>
            </a:r>
            <a:endParaRPr/>
          </a:p>
        </p:txBody>
      </p:sp>
      <p:sp>
        <p:nvSpPr>
          <p:cNvPr id="571" name="Google Shape;571;p40"/>
          <p:cNvSpPr txBox="1"/>
          <p:nvPr>
            <p:ph idx="4294967295" type="sldNum"/>
          </p:nvPr>
        </p:nvSpPr>
        <p:spPr>
          <a:xfrm>
            <a:off x="8862060" y="5922294"/>
            <a:ext cx="281940" cy="287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572" name="Google Shape;57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1287" y="1089025"/>
            <a:ext cx="3187701" cy="47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40"/>
          <p:cNvSpPr/>
          <p:nvPr/>
        </p:nvSpPr>
        <p:spPr>
          <a:xfrm>
            <a:off x="5654675" y="5818187"/>
            <a:ext cx="2846389" cy="8869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 of a monitor</a:t>
            </a:r>
            <a:endParaRPr b="0" i="0" sz="3200" u="none" cap="none" strike="noStrike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1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Monitors</a:t>
            </a:r>
            <a:endParaRPr/>
          </a:p>
        </p:txBody>
      </p:sp>
      <p:sp>
        <p:nvSpPr>
          <p:cNvPr id="579" name="Google Shape;579;p4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Only one process can be active in a monitor at any instant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Monitors are programming language construct, so the </a:t>
            </a:r>
            <a:r>
              <a:rPr lang="en-US">
                <a:solidFill>
                  <a:srgbClr val="FF0000"/>
                </a:solidFill>
              </a:rPr>
              <a:t>compiler</a:t>
            </a:r>
            <a:r>
              <a:rPr lang="en-US" sz="2600"/>
              <a:t> knows they are special and can handle calls to monitor procedures differently from other calls.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Because the compiler, not the programmer, is arranging the mutual exclusion, it is </a:t>
            </a:r>
            <a:r>
              <a:rPr b="1" lang="en-US">
                <a:solidFill>
                  <a:srgbClr val="00B050"/>
                </a:solidFill>
              </a:rPr>
              <a:t>safer</a:t>
            </a:r>
            <a:endParaRPr b="1">
              <a:solidFill>
                <a:srgbClr val="00B050"/>
              </a:solidFill>
            </a:endParaRPr>
          </a:p>
          <a:p>
            <a:pPr indent="-342900" lvl="0" marL="3429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600"/>
              <a:buChar char="•"/>
            </a:pPr>
            <a:r>
              <a:rPr lang="en-US" sz="2600"/>
              <a:t>We also need a way to block and wakeup: Wait and Signal (done on a </a:t>
            </a:r>
            <a:r>
              <a:rPr lang="en-US">
                <a:solidFill>
                  <a:srgbClr val="FF0000"/>
                </a:solidFill>
              </a:rPr>
              <a:t>condition variables</a:t>
            </a:r>
            <a:r>
              <a:rPr lang="en-US" sz="2600"/>
              <a:t>) </a:t>
            </a:r>
            <a:endParaRPr/>
          </a:p>
        </p:txBody>
      </p:sp>
      <p:sp>
        <p:nvSpPr>
          <p:cNvPr id="580" name="Google Shape;580;p41"/>
          <p:cNvSpPr txBox="1"/>
          <p:nvPr>
            <p:ph idx="4294967295" type="sldNum"/>
          </p:nvPr>
        </p:nvSpPr>
        <p:spPr>
          <a:xfrm>
            <a:off x="8862060" y="5922294"/>
            <a:ext cx="281940" cy="287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Monitors</a:t>
            </a:r>
            <a:endParaRPr/>
          </a:p>
        </p:txBody>
      </p:sp>
      <p:sp>
        <p:nvSpPr>
          <p:cNvPr id="586" name="Google Shape;586;p42"/>
          <p:cNvSpPr txBox="1"/>
          <p:nvPr>
            <p:ph idx="1" type="body"/>
          </p:nvPr>
        </p:nvSpPr>
        <p:spPr>
          <a:xfrm>
            <a:off x="469900" y="1081825"/>
            <a:ext cx="8128000" cy="5776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39470" lvl="0" marL="33947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74"/>
              <a:buChar char="•"/>
            </a:pPr>
            <a:r>
              <a:rPr i="1" lang="en-US" sz="2574"/>
              <a:t>wait</a:t>
            </a:r>
            <a:r>
              <a:rPr i="0" lang="en-US"/>
              <a:t> is called on some </a:t>
            </a:r>
            <a:r>
              <a:rPr i="0" lang="en-US">
                <a:solidFill>
                  <a:srgbClr val="FF0000"/>
                </a:solidFill>
              </a:rPr>
              <a:t>condition variables</a:t>
            </a:r>
            <a:r>
              <a:rPr i="0" lang="en-US"/>
              <a:t>:</a:t>
            </a:r>
            <a:endParaRPr i="0"/>
          </a:p>
          <a:p>
            <a:pPr indent="-282892" lvl="1" marL="73552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Char char="–"/>
            </a:pPr>
            <a:r>
              <a:rPr lang="en-US" sz="2178"/>
              <a:t>Calling process is </a:t>
            </a:r>
            <a:r>
              <a:rPr lang="en-US">
                <a:solidFill>
                  <a:srgbClr val="FF0000"/>
                </a:solidFill>
              </a:rPr>
              <a:t>blocked</a:t>
            </a:r>
            <a:endParaRPr/>
          </a:p>
          <a:p>
            <a:pPr indent="-282892" lvl="1" marL="73552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Char char="–"/>
            </a:pPr>
            <a:r>
              <a:rPr lang="en-US" sz="2178"/>
              <a:t>another process that had been previously prohibited from entering the monitor is </a:t>
            </a:r>
            <a:r>
              <a:rPr lang="en-US">
                <a:solidFill>
                  <a:srgbClr val="00B050"/>
                </a:solidFill>
              </a:rPr>
              <a:t>allowed</a:t>
            </a:r>
            <a:r>
              <a:rPr lang="en-US" sz="2178"/>
              <a:t> to enter now.</a:t>
            </a:r>
            <a:endParaRPr sz="2772"/>
          </a:p>
          <a:p>
            <a:pPr indent="-339470" lvl="0" marL="33947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74"/>
              <a:buChar char="•"/>
            </a:pPr>
            <a:r>
              <a:rPr i="1" lang="en-US" sz="2574"/>
              <a:t>signal </a:t>
            </a:r>
            <a:r>
              <a:rPr i="0" lang="en-US"/>
              <a:t>is called on some condition variable:</a:t>
            </a:r>
            <a:endParaRPr i="0"/>
          </a:p>
          <a:p>
            <a:pPr indent="-282892" lvl="1" marL="73552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Char char="–"/>
            </a:pPr>
            <a:r>
              <a:rPr lang="en-US" sz="2178"/>
              <a:t>A process waiting on </a:t>
            </a:r>
            <a:r>
              <a:rPr i="1" lang="en-US"/>
              <a:t>that CV </a:t>
            </a:r>
            <a:r>
              <a:rPr lang="en-US" sz="2178"/>
              <a:t>is given the chance to get up.</a:t>
            </a:r>
            <a:endParaRPr sz="2772"/>
          </a:p>
          <a:p>
            <a:pPr indent="-282892" lvl="1" marL="73552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Char char="–"/>
            </a:pPr>
            <a:r>
              <a:rPr lang="en-US" sz="2178"/>
              <a:t>Who should run? Caller or awakened one?</a:t>
            </a:r>
            <a:endParaRPr sz="2772"/>
          </a:p>
          <a:p>
            <a:pPr indent="169735" lvl="1" marL="282892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None/>
            </a:pPr>
            <a:r>
              <a:rPr b="1" lang="en-US" sz="2178"/>
              <a:t>Alternative#1:</a:t>
            </a:r>
            <a:r>
              <a:rPr b="0" lang="en-US"/>
              <a:t> Let newly awakened process to run suspending the caller.</a:t>
            </a:r>
            <a:endParaRPr sz="2772"/>
          </a:p>
          <a:p>
            <a:pPr indent="169735" lvl="1" marL="282892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None/>
            </a:pPr>
            <a:r>
              <a:rPr b="1" lang="en-US" sz="2178"/>
              <a:t>Alternative#2:</a:t>
            </a:r>
            <a:r>
              <a:rPr b="0" lang="en-US"/>
              <a:t> Process doing a signal must exit the monitor immediately i.e. signal statement may appear only as the final statement in a monitor procedure.</a:t>
            </a:r>
            <a:endParaRPr sz="2772"/>
          </a:p>
          <a:p>
            <a:pPr indent="169735" lvl="1" marL="282892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None/>
            </a:pPr>
            <a:r>
              <a:rPr b="1" lang="en-US" sz="2178"/>
              <a:t>Alternative#3:</a:t>
            </a:r>
            <a:r>
              <a:rPr b="0" lang="en-US"/>
              <a:t> Let the caller run and when it exits the monitor then the waiting process is allowed to start.</a:t>
            </a:r>
            <a:endParaRPr sz="2772"/>
          </a:p>
          <a:p>
            <a:pPr indent="169735" lvl="1" marL="282892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178"/>
              <a:buNone/>
            </a:pPr>
            <a:r>
              <a:rPr b="1" lang="en-US" sz="2178"/>
              <a:t>Note: If more than one processes are waiting on </a:t>
            </a:r>
            <a:r>
              <a:rPr i="1" lang="en-US"/>
              <a:t>full</a:t>
            </a:r>
            <a:r>
              <a:rPr b="1" lang="en-US" sz="2178"/>
              <a:t>, one of them is scheduled.</a:t>
            </a:r>
            <a:endParaRPr/>
          </a:p>
        </p:txBody>
      </p:sp>
      <p:sp>
        <p:nvSpPr>
          <p:cNvPr id="587" name="Google Shape;587;p42"/>
          <p:cNvSpPr txBox="1"/>
          <p:nvPr>
            <p:ph idx="4294967295" type="sldNum"/>
          </p:nvPr>
        </p:nvSpPr>
        <p:spPr>
          <a:xfrm>
            <a:off x="8862060" y="5922294"/>
            <a:ext cx="281940" cy="2870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3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Calibri"/>
              <a:buNone/>
            </a:pPr>
            <a:r>
              <a:rPr lang="en-US" sz="2900"/>
              <a:t>Outline of producer-consumer using Monitors</a:t>
            </a:r>
            <a:endParaRPr/>
          </a:p>
        </p:txBody>
      </p:sp>
      <p:sp>
        <p:nvSpPr>
          <p:cNvPr id="593" name="Google Shape;593;p43"/>
          <p:cNvSpPr txBox="1"/>
          <p:nvPr>
            <p:ph idx="1" type="body"/>
          </p:nvPr>
        </p:nvSpPr>
        <p:spPr>
          <a:xfrm>
            <a:off x="469900" y="5499277"/>
            <a:ext cx="8128000" cy="12234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/>
              <a:t>Outline of producer-consumer problem with monitors</a:t>
            </a:r>
            <a:endParaRPr sz="2000"/>
          </a:p>
          <a:p>
            <a:pPr indent="-285750" lvl="1" marL="74295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–"/>
            </a:pPr>
            <a:r>
              <a:rPr lang="en-US" sz="2000"/>
              <a:t>only one monitor procedure active at one time</a:t>
            </a:r>
            <a:endParaRPr sz="2800"/>
          </a:p>
          <a:p>
            <a:pPr indent="-285750" lvl="1" marL="74295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–"/>
            </a:pPr>
            <a:r>
              <a:rPr lang="en-US" sz="2000"/>
              <a:t>buffer has </a:t>
            </a:r>
            <a:r>
              <a:rPr i="1" lang="en-US"/>
              <a:t>N</a:t>
            </a:r>
            <a:r>
              <a:rPr lang="en-US" sz="2000"/>
              <a:t> slots</a:t>
            </a:r>
            <a:endParaRPr/>
          </a:p>
        </p:txBody>
      </p:sp>
      <p:sp>
        <p:nvSpPr>
          <p:cNvPr id="594" name="Google Shape;594;p43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595" name="Google Shape;595;p43"/>
          <p:cNvPicPr preferRelativeResize="0"/>
          <p:nvPr/>
        </p:nvPicPr>
        <p:blipFill rotWithShape="1">
          <a:blip r:embed="rId3">
            <a:alphaModFix/>
          </a:blip>
          <a:srcRect b="44395" l="0" r="0" t="0"/>
          <a:stretch/>
        </p:blipFill>
        <p:spPr>
          <a:xfrm>
            <a:off x="343171" y="1155451"/>
            <a:ext cx="3269640" cy="4177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43"/>
          <p:cNvPicPr preferRelativeResize="0"/>
          <p:nvPr/>
        </p:nvPicPr>
        <p:blipFill rotWithShape="1">
          <a:blip r:embed="rId3">
            <a:alphaModFix/>
          </a:blip>
          <a:srcRect b="0" l="0" r="0" t="56637"/>
          <a:stretch/>
        </p:blipFill>
        <p:spPr>
          <a:xfrm>
            <a:off x="4174004" y="1200825"/>
            <a:ext cx="3706201" cy="36935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44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Calibri"/>
              <a:buNone/>
            </a:pPr>
            <a:r>
              <a:rPr lang="en-US" sz="3400"/>
              <a:t>Producer-consumer solution in Java</a:t>
            </a:r>
            <a:endParaRPr/>
          </a:p>
        </p:txBody>
      </p:sp>
      <p:sp>
        <p:nvSpPr>
          <p:cNvPr id="602" name="Google Shape;602;p44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03" name="Google Shape;603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33017" y="1074746"/>
            <a:ext cx="6151427" cy="5479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09" name="Google Shape;609;p45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10" name="Google Shape;610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268" y="1186708"/>
            <a:ext cx="7813323" cy="5383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46"/>
          <p:cNvSpPr txBox="1"/>
          <p:nvPr>
            <p:ph type="title"/>
          </p:nvPr>
        </p:nvSpPr>
        <p:spPr>
          <a:xfrm>
            <a:off x="469900" y="206063"/>
            <a:ext cx="8128000" cy="1030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37"/>
              <a:buFont typeface="Calibri"/>
              <a:buNone/>
            </a:pPr>
            <a:r>
              <a:rPr lang="en-US" sz="3237"/>
              <a:t>Problems with monitors and semaphores</a:t>
            </a:r>
            <a:br>
              <a:rPr lang="en-US" sz="3237"/>
            </a:br>
            <a:endParaRPr/>
          </a:p>
        </p:txBody>
      </p:sp>
      <p:sp>
        <p:nvSpPr>
          <p:cNvPr id="616" name="Google Shape;616;p4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b="1" lang="en-US" sz="2500"/>
              <a:t>Semaphores are too low level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b="1" lang="en-US" sz="2500"/>
              <a:t>Monitors are not usable except in a few programming languages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b="1" lang="en-US" sz="2500"/>
              <a:t>Designed to work in an environment having access to a </a:t>
            </a:r>
            <a:r>
              <a:rPr lang="en-US">
                <a:solidFill>
                  <a:srgbClr val="FF0000"/>
                </a:solidFill>
              </a:rPr>
              <a:t>common</a:t>
            </a:r>
            <a:r>
              <a:rPr b="1" lang="en-US" sz="2500"/>
              <a:t> memory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b="1" lang="en-US" sz="2500"/>
              <a:t>Doesn’t allow information exchange among machines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–"/>
            </a:pPr>
            <a:r>
              <a:rPr b="1" lang="en-US" sz="2500"/>
              <a:t>None of them would work in a distributed systems (why?) consisted of multiple CPUs, each with its </a:t>
            </a:r>
            <a:r>
              <a:rPr lang="en-US">
                <a:solidFill>
                  <a:srgbClr val="FF0000"/>
                </a:solidFill>
              </a:rPr>
              <a:t>own</a:t>
            </a:r>
            <a:r>
              <a:rPr b="1" lang="en-US" sz="2500"/>
              <a:t> private memory connected by a LAN.</a:t>
            </a:r>
            <a:endParaRPr/>
          </a:p>
        </p:txBody>
      </p:sp>
      <p:sp>
        <p:nvSpPr>
          <p:cNvPr id="617" name="Google Shape;617;p46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7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Message Passing</a:t>
            </a:r>
            <a:endParaRPr/>
          </a:p>
        </p:txBody>
      </p:sp>
      <p:sp>
        <p:nvSpPr>
          <p:cNvPr id="623" name="Google Shape;623;p4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 to the problem of semaphores and monitors w.r.t distributed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method of IPC that uses two primitives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send and receive: system calls.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send(destination, &amp;message)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receive(source, &amp;message)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If no message is available: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/>
              <a:t>The receiver can </a:t>
            </a:r>
            <a:r>
              <a:rPr lang="en-US">
                <a:solidFill>
                  <a:srgbClr val="FF0000"/>
                </a:solidFill>
              </a:rPr>
              <a:t>block</a:t>
            </a:r>
            <a:r>
              <a:rPr lang="en-US" sz="2400"/>
              <a:t> until one arrives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</a:pPr>
            <a:r>
              <a:rPr lang="en-US" sz="2400"/>
              <a:t>Return immediately with an error code</a:t>
            </a:r>
            <a:endParaRPr/>
          </a:p>
        </p:txBody>
      </p:sp>
      <p:sp>
        <p:nvSpPr>
          <p:cNvPr id="624" name="Google Shape;624;p47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48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Message Passing</a:t>
            </a:r>
            <a:endParaRPr/>
          </a:p>
        </p:txBody>
      </p:sp>
      <p:sp>
        <p:nvSpPr>
          <p:cNvPr id="630" name="Google Shape;630;p4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Challenges (Study of Computer Networks)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Messages can be lost by the network.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Acknowledgement and retransmission issue.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Process naming.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Authentication.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Performance issue.</a:t>
            </a:r>
            <a:endParaRPr/>
          </a:p>
        </p:txBody>
      </p:sp>
      <p:sp>
        <p:nvSpPr>
          <p:cNvPr id="631" name="Google Shape;631;p48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49"/>
          <p:cNvSpPr txBox="1"/>
          <p:nvPr>
            <p:ph type="title"/>
          </p:nvPr>
        </p:nvSpPr>
        <p:spPr>
          <a:xfrm>
            <a:off x="344488" y="0"/>
            <a:ext cx="8670926" cy="455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Calibri"/>
              <a:buNone/>
            </a:pPr>
            <a:r>
              <a:rPr lang="en-US" sz="2500"/>
              <a:t>Producer Consumer with Message Passing</a:t>
            </a:r>
            <a:endParaRPr/>
          </a:p>
        </p:txBody>
      </p:sp>
      <p:sp>
        <p:nvSpPr>
          <p:cNvPr id="637" name="Google Shape;637;p49"/>
          <p:cNvSpPr txBox="1"/>
          <p:nvPr>
            <p:ph idx="1" type="body"/>
          </p:nvPr>
        </p:nvSpPr>
        <p:spPr>
          <a:xfrm>
            <a:off x="0" y="6496050"/>
            <a:ext cx="8686800" cy="4000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274320" lvl="0" marL="274320" marR="0" rtl="0" algn="ctr">
              <a:lnSpc>
                <a:spcPct val="7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60"/>
              <a:buFont typeface="Arial"/>
              <a:buNone/>
            </a:pPr>
            <a:r>
              <a:rPr lang="en-US" sz="2160"/>
              <a:t>The producer-consumer problem with N messages</a:t>
            </a:r>
            <a:endParaRPr/>
          </a:p>
        </p:txBody>
      </p:sp>
      <p:sp>
        <p:nvSpPr>
          <p:cNvPr id="638" name="Google Shape;638;p49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39" name="Google Shape;639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3387" y="384107"/>
            <a:ext cx="6771607" cy="6181446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49"/>
          <p:cNvSpPr/>
          <p:nvPr/>
        </p:nvSpPr>
        <p:spPr>
          <a:xfrm>
            <a:off x="-4786" y="2000026"/>
            <a:ext cx="2052262" cy="28216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Assumptions: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messages are of same size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524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Messages sent but not yet received are automatically buffered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"/>
          <p:cNvSpPr/>
          <p:nvPr/>
        </p:nvSpPr>
        <p:spPr>
          <a:xfrm>
            <a:off x="57912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135" name="Google Shape;135;p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Spooling Example: Correct</a:t>
            </a:r>
            <a:endParaRPr/>
          </a:p>
        </p:txBody>
      </p:sp>
      <p:sp>
        <p:nvSpPr>
          <p:cNvPr id="136" name="Google Shape;136;p5"/>
          <p:cNvSpPr/>
          <p:nvPr/>
        </p:nvSpPr>
        <p:spPr>
          <a:xfrm>
            <a:off x="45720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137" name="Google Shape;137;p5"/>
          <p:cNvSpPr txBox="1"/>
          <p:nvPr>
            <p:ph idx="4294967295" type="sldNum"/>
          </p:nvPr>
        </p:nvSpPr>
        <p:spPr>
          <a:xfrm>
            <a:off x="5373702" y="6351222"/>
            <a:ext cx="188898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cxnSp>
        <p:nvCxnSpPr>
          <p:cNvPr id="138" name="Google Shape;138;p5"/>
          <p:cNvCxnSpPr/>
          <p:nvPr/>
        </p:nvCxnSpPr>
        <p:spPr>
          <a:xfrm flipH="1">
            <a:off x="2590799" y="1676400"/>
            <a:ext cx="1" cy="426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39" name="Google Shape;139;p5"/>
          <p:cNvCxnSpPr/>
          <p:nvPr/>
        </p:nvCxnSpPr>
        <p:spPr>
          <a:xfrm flipH="1">
            <a:off x="6096000" y="1676400"/>
            <a:ext cx="1" cy="426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40" name="Google Shape;140;p5"/>
          <p:cNvCxnSpPr/>
          <p:nvPr/>
        </p:nvCxnSpPr>
        <p:spPr>
          <a:xfrm flipH="1">
            <a:off x="3809999" y="2286000"/>
            <a:ext cx="1" cy="373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1" name="Google Shape;141;p5"/>
          <p:cNvCxnSpPr/>
          <p:nvPr/>
        </p:nvCxnSpPr>
        <p:spPr>
          <a:xfrm flipH="1">
            <a:off x="4952999" y="2209800"/>
            <a:ext cx="1" cy="381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2" name="Google Shape;142;p5"/>
          <p:cNvSpPr/>
          <p:nvPr/>
        </p:nvSpPr>
        <p:spPr>
          <a:xfrm>
            <a:off x="3641725" y="1560512"/>
            <a:ext cx="1730348" cy="35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Shared memory</a:t>
            </a:r>
            <a:endParaRPr/>
          </a:p>
        </p:txBody>
      </p:sp>
      <p:grpSp>
        <p:nvGrpSpPr>
          <p:cNvPr id="143" name="Google Shape;143;p5"/>
          <p:cNvGrpSpPr/>
          <p:nvPr/>
        </p:nvGrpSpPr>
        <p:grpSpPr>
          <a:xfrm>
            <a:off x="3810000" y="2971800"/>
            <a:ext cx="1143000" cy="381000"/>
            <a:chOff x="0" y="0"/>
            <a:chExt cx="1143000" cy="381000"/>
          </a:xfrm>
        </p:grpSpPr>
        <p:sp>
          <p:nvSpPr>
            <p:cNvPr id="144" name="Google Shape;144;p5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335143" y="15169"/>
              <a:ext cx="472714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abc</a:t>
              </a:r>
              <a:endParaRPr/>
            </a:p>
          </p:txBody>
        </p:sp>
      </p:grpSp>
      <p:grpSp>
        <p:nvGrpSpPr>
          <p:cNvPr id="146" name="Google Shape;146;p5"/>
          <p:cNvGrpSpPr/>
          <p:nvPr/>
        </p:nvGrpSpPr>
        <p:grpSpPr>
          <a:xfrm>
            <a:off x="3810000" y="3352800"/>
            <a:ext cx="1143000" cy="381000"/>
            <a:chOff x="0" y="0"/>
            <a:chExt cx="1143000" cy="381000"/>
          </a:xfrm>
        </p:grpSpPr>
        <p:sp>
          <p:nvSpPr>
            <p:cNvPr id="147" name="Google Shape;147;p5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189087" y="15169"/>
              <a:ext cx="76482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Prog.c</a:t>
              </a:r>
              <a:endParaRPr/>
            </a:p>
          </p:txBody>
        </p:sp>
      </p:grpSp>
      <p:grpSp>
        <p:nvGrpSpPr>
          <p:cNvPr id="149" name="Google Shape;149;p5"/>
          <p:cNvGrpSpPr/>
          <p:nvPr/>
        </p:nvGrpSpPr>
        <p:grpSpPr>
          <a:xfrm>
            <a:off x="3810000" y="3733800"/>
            <a:ext cx="1143000" cy="381000"/>
            <a:chOff x="0" y="0"/>
            <a:chExt cx="1143000" cy="381000"/>
          </a:xfrm>
        </p:grpSpPr>
        <p:sp>
          <p:nvSpPr>
            <p:cNvPr id="150" name="Google Shape;150;p5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82669" y="15169"/>
              <a:ext cx="777662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Prog.n</a:t>
              </a:r>
              <a:endParaRPr/>
            </a:p>
          </p:txBody>
        </p:sp>
      </p:grpSp>
      <p:sp>
        <p:nvSpPr>
          <p:cNvPr id="152" name="Google Shape;152;p5"/>
          <p:cNvSpPr/>
          <p:nvPr/>
        </p:nvSpPr>
        <p:spPr>
          <a:xfrm>
            <a:off x="3581400" y="29718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153" name="Google Shape;153;p5"/>
          <p:cNvSpPr/>
          <p:nvPr/>
        </p:nvSpPr>
        <p:spPr>
          <a:xfrm>
            <a:off x="3581400" y="34290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154" name="Google Shape;154;p5"/>
          <p:cNvSpPr/>
          <p:nvPr/>
        </p:nvSpPr>
        <p:spPr>
          <a:xfrm>
            <a:off x="3581400" y="38100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  <p:sp>
        <p:nvSpPr>
          <p:cNvPr id="155" name="Google Shape;155;p5"/>
          <p:cNvSpPr/>
          <p:nvPr/>
        </p:nvSpPr>
        <p:spPr>
          <a:xfrm>
            <a:off x="3581400" y="41148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/>
          </a:p>
        </p:txBody>
      </p:sp>
      <p:sp>
        <p:nvSpPr>
          <p:cNvPr id="156" name="Google Shape;156;p5"/>
          <p:cNvSpPr/>
          <p:nvPr/>
        </p:nvSpPr>
        <p:spPr>
          <a:xfrm>
            <a:off x="3810000" y="4114800"/>
            <a:ext cx="1143000" cy="38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" name="Google Shape;157;p5"/>
          <p:cNvGrpSpPr/>
          <p:nvPr/>
        </p:nvGrpSpPr>
        <p:grpSpPr>
          <a:xfrm>
            <a:off x="3810000" y="4495800"/>
            <a:ext cx="1143000" cy="381000"/>
            <a:chOff x="0" y="0"/>
            <a:chExt cx="1143000" cy="381000"/>
          </a:xfrm>
        </p:grpSpPr>
        <p:sp>
          <p:nvSpPr>
            <p:cNvPr id="158" name="Google Shape;158;p5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386042" y="15169"/>
              <a:ext cx="37091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66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FF0066"/>
                  </a:solidFill>
                  <a:latin typeface="Arial"/>
                  <a:ea typeface="Arial"/>
                  <a:cs typeface="Arial"/>
                  <a:sym typeface="Arial"/>
                </a:rPr>
                <a:t>F2</a:t>
              </a:r>
              <a:endParaRPr/>
            </a:p>
          </p:txBody>
        </p:sp>
      </p:grpSp>
      <p:sp>
        <p:nvSpPr>
          <p:cNvPr id="160" name="Google Shape;160;p5"/>
          <p:cNvSpPr/>
          <p:nvPr/>
        </p:nvSpPr>
        <p:spPr>
          <a:xfrm>
            <a:off x="4038600" y="5410200"/>
            <a:ext cx="510540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161" name="Google Shape;161;p5"/>
          <p:cNvSpPr/>
          <p:nvPr/>
        </p:nvSpPr>
        <p:spPr>
          <a:xfrm>
            <a:off x="4114800" y="2362200"/>
            <a:ext cx="510540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162" name="Google Shape;162;p5"/>
          <p:cNvSpPr/>
          <p:nvPr/>
        </p:nvSpPr>
        <p:spPr>
          <a:xfrm>
            <a:off x="4811077" y="2696873"/>
            <a:ext cx="594361" cy="270165"/>
          </a:xfrm>
          <a:custGeom>
            <a:rect b="b" l="l" r="r" t="t"/>
            <a:pathLst>
              <a:path extrusionOk="0" h="21600" w="2160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3" name="Google Shape;163;p5"/>
          <p:cNvGrpSpPr/>
          <p:nvPr/>
        </p:nvGrpSpPr>
        <p:grpSpPr>
          <a:xfrm>
            <a:off x="5410200" y="2415469"/>
            <a:ext cx="457200" cy="350663"/>
            <a:chOff x="0" y="0"/>
            <a:chExt cx="457200" cy="350662"/>
          </a:xfrm>
        </p:grpSpPr>
        <p:sp>
          <p:nvSpPr>
            <p:cNvPr id="164" name="Google Shape;164;p5"/>
            <p:cNvSpPr/>
            <p:nvPr/>
          </p:nvSpPr>
          <p:spPr>
            <a:xfrm>
              <a:off x="0" y="22930"/>
              <a:ext cx="457200" cy="304801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17637" y="0"/>
              <a:ext cx="42192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5410200" y="3939469"/>
            <a:ext cx="457200" cy="350663"/>
            <a:chOff x="0" y="0"/>
            <a:chExt cx="457200" cy="350662"/>
          </a:xfrm>
        </p:grpSpPr>
        <p:sp>
          <p:nvSpPr>
            <p:cNvPr id="167" name="Google Shape;167;p5"/>
            <p:cNvSpPr/>
            <p:nvPr/>
          </p:nvSpPr>
          <p:spPr>
            <a:xfrm>
              <a:off x="0" y="22930"/>
              <a:ext cx="457200" cy="304801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87567" y="0"/>
              <a:ext cx="28206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</a:t>
              </a:r>
              <a:endParaRPr/>
            </a:p>
          </p:txBody>
        </p:sp>
      </p:grpSp>
      <p:cxnSp>
        <p:nvCxnSpPr>
          <p:cNvPr id="169" name="Google Shape;169;p5"/>
          <p:cNvCxnSpPr/>
          <p:nvPr/>
        </p:nvCxnSpPr>
        <p:spPr>
          <a:xfrm flipH="1">
            <a:off x="4952999" y="4114800"/>
            <a:ext cx="457202" cy="190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0" name="Google Shape;170;p5"/>
          <p:cNvSpPr/>
          <p:nvPr/>
        </p:nvSpPr>
        <p:spPr>
          <a:xfrm>
            <a:off x="822325" y="1636713"/>
            <a:ext cx="1120562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 1</a:t>
            </a:r>
            <a:endParaRPr/>
          </a:p>
        </p:txBody>
      </p:sp>
      <p:sp>
        <p:nvSpPr>
          <p:cNvPr id="171" name="Google Shape;171;p5"/>
          <p:cNvSpPr/>
          <p:nvPr/>
        </p:nvSpPr>
        <p:spPr>
          <a:xfrm>
            <a:off x="6858000" y="1676400"/>
            <a:ext cx="1120562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 2</a:t>
            </a:r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838200" y="2743200"/>
            <a:ext cx="1559233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 = in;</a:t>
            </a:r>
            <a:endParaRPr/>
          </a:p>
        </p:txBody>
      </p:sp>
      <p:sp>
        <p:nvSpPr>
          <p:cNvPr id="173" name="Google Shape;173;p5"/>
          <p:cNvSpPr/>
          <p:nvPr/>
        </p:nvSpPr>
        <p:spPr>
          <a:xfrm>
            <a:off x="6629400" y="4343400"/>
            <a:ext cx="1495721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 = in</a:t>
            </a:r>
            <a:endParaRPr/>
          </a:p>
        </p:txBody>
      </p:sp>
      <p:sp>
        <p:nvSpPr>
          <p:cNvPr id="174" name="Google Shape;174;p5"/>
          <p:cNvSpPr/>
          <p:nvPr/>
        </p:nvSpPr>
        <p:spPr>
          <a:xfrm>
            <a:off x="746125" y="1941513"/>
            <a:ext cx="1425734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 next_free;</a:t>
            </a:r>
            <a:endParaRPr/>
          </a:p>
        </p:txBody>
      </p:sp>
      <p:sp>
        <p:nvSpPr>
          <p:cNvPr id="175" name="Google Shape;175;p5"/>
          <p:cNvSpPr/>
          <p:nvPr/>
        </p:nvSpPr>
        <p:spPr>
          <a:xfrm>
            <a:off x="838200" y="3276600"/>
            <a:ext cx="1590710" cy="61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Stores F1 into 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next_free;</a:t>
            </a:r>
            <a:endParaRPr/>
          </a:p>
        </p:txBody>
      </p:sp>
      <p:sp>
        <p:nvSpPr>
          <p:cNvPr id="176" name="Google Shape;176;p5"/>
          <p:cNvSpPr/>
          <p:nvPr/>
        </p:nvSpPr>
        <p:spPr>
          <a:xfrm>
            <a:off x="6629400" y="4800600"/>
            <a:ext cx="1590710" cy="61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Stores F2 into 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next_free;</a:t>
            </a:r>
            <a:endParaRPr/>
          </a:p>
        </p:txBody>
      </p:sp>
      <p:sp>
        <p:nvSpPr>
          <p:cNvPr id="177" name="Google Shape;177;p5"/>
          <p:cNvSpPr/>
          <p:nvPr/>
        </p:nvSpPr>
        <p:spPr>
          <a:xfrm>
            <a:off x="6553200" y="2057400"/>
            <a:ext cx="1425734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 next_free;</a:t>
            </a:r>
            <a:endParaRPr/>
          </a:p>
        </p:txBody>
      </p:sp>
      <p:grpSp>
        <p:nvGrpSpPr>
          <p:cNvPr id="178" name="Google Shape;178;p5"/>
          <p:cNvGrpSpPr/>
          <p:nvPr/>
        </p:nvGrpSpPr>
        <p:grpSpPr>
          <a:xfrm>
            <a:off x="609600" y="2758369"/>
            <a:ext cx="304800" cy="350663"/>
            <a:chOff x="0" y="0"/>
            <a:chExt cx="304800" cy="350662"/>
          </a:xfrm>
        </p:grpSpPr>
        <p:sp>
          <p:nvSpPr>
            <p:cNvPr id="179" name="Google Shape;179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181" name="Google Shape;181;p5"/>
          <p:cNvGrpSpPr/>
          <p:nvPr/>
        </p:nvGrpSpPr>
        <p:grpSpPr>
          <a:xfrm>
            <a:off x="609600" y="3367969"/>
            <a:ext cx="304800" cy="350663"/>
            <a:chOff x="0" y="0"/>
            <a:chExt cx="304800" cy="350662"/>
          </a:xfrm>
        </p:grpSpPr>
        <p:sp>
          <p:nvSpPr>
            <p:cNvPr id="182" name="Google Shape;182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grpSp>
        <p:nvGrpSpPr>
          <p:cNvPr id="184" name="Google Shape;184;p5"/>
          <p:cNvGrpSpPr/>
          <p:nvPr/>
        </p:nvGrpSpPr>
        <p:grpSpPr>
          <a:xfrm>
            <a:off x="6324600" y="4358569"/>
            <a:ext cx="304800" cy="350663"/>
            <a:chOff x="0" y="0"/>
            <a:chExt cx="304800" cy="350662"/>
          </a:xfrm>
        </p:grpSpPr>
        <p:sp>
          <p:nvSpPr>
            <p:cNvPr id="185" name="Google Shape;185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sp>
        <p:nvSpPr>
          <p:cNvPr id="187" name="Google Shape;187;p5"/>
          <p:cNvSpPr/>
          <p:nvPr/>
        </p:nvSpPr>
        <p:spPr>
          <a:xfrm>
            <a:off x="6629400" y="5486400"/>
            <a:ext cx="1629331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in=next_free+1</a:t>
            </a:r>
            <a:endParaRPr/>
          </a:p>
        </p:txBody>
      </p:sp>
      <p:sp>
        <p:nvSpPr>
          <p:cNvPr id="188" name="Google Shape;188;p5"/>
          <p:cNvSpPr/>
          <p:nvPr/>
        </p:nvSpPr>
        <p:spPr>
          <a:xfrm>
            <a:off x="4175125" y="4075112"/>
            <a:ext cx="370915" cy="35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66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F1</a:t>
            </a:r>
            <a:endParaRPr/>
          </a:p>
        </p:txBody>
      </p:sp>
      <p:sp>
        <p:nvSpPr>
          <p:cNvPr id="189" name="Google Shape;189;p5"/>
          <p:cNvSpPr/>
          <p:nvPr/>
        </p:nvSpPr>
        <p:spPr>
          <a:xfrm>
            <a:off x="838200" y="3886200"/>
            <a:ext cx="1629331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in=next_free+1</a:t>
            </a:r>
            <a:endParaRPr/>
          </a:p>
        </p:txBody>
      </p:sp>
      <p:grpSp>
        <p:nvGrpSpPr>
          <p:cNvPr id="190" name="Google Shape;190;p5"/>
          <p:cNvGrpSpPr/>
          <p:nvPr/>
        </p:nvGrpSpPr>
        <p:grpSpPr>
          <a:xfrm>
            <a:off x="609600" y="3901369"/>
            <a:ext cx="304800" cy="350663"/>
            <a:chOff x="0" y="0"/>
            <a:chExt cx="304800" cy="350662"/>
          </a:xfrm>
        </p:grpSpPr>
        <p:sp>
          <p:nvSpPr>
            <p:cNvPr id="191" name="Google Shape;191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cxnSp>
        <p:nvCxnSpPr>
          <p:cNvPr id="193" name="Google Shape;193;p5"/>
          <p:cNvCxnSpPr/>
          <p:nvPr/>
        </p:nvCxnSpPr>
        <p:spPr>
          <a:xfrm flipH="1">
            <a:off x="4953000" y="4114799"/>
            <a:ext cx="457201" cy="571502"/>
          </a:xfrm>
          <a:prstGeom prst="straightConnector1">
            <a:avLst/>
          </a:prstGeom>
          <a:noFill/>
          <a:ln cap="flat" cmpd="sng" w="9525">
            <a:solidFill>
              <a:srgbClr val="FF0066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194" name="Google Shape;194;p5"/>
          <p:cNvGrpSpPr/>
          <p:nvPr/>
        </p:nvGrpSpPr>
        <p:grpSpPr>
          <a:xfrm>
            <a:off x="6324600" y="4815769"/>
            <a:ext cx="304800" cy="350663"/>
            <a:chOff x="0" y="0"/>
            <a:chExt cx="304800" cy="350662"/>
          </a:xfrm>
        </p:grpSpPr>
        <p:sp>
          <p:nvSpPr>
            <p:cNvPr id="195" name="Google Shape;195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grpSp>
        <p:nvGrpSpPr>
          <p:cNvPr id="197" name="Google Shape;197;p5"/>
          <p:cNvGrpSpPr/>
          <p:nvPr/>
        </p:nvGrpSpPr>
        <p:grpSpPr>
          <a:xfrm>
            <a:off x="6324600" y="5501569"/>
            <a:ext cx="304800" cy="350663"/>
            <a:chOff x="0" y="0"/>
            <a:chExt cx="304800" cy="350662"/>
          </a:xfrm>
        </p:grpSpPr>
        <p:sp>
          <p:nvSpPr>
            <p:cNvPr id="198" name="Google Shape;198;p5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/>
            </a:p>
          </p:txBody>
        </p:sp>
      </p:grpSp>
      <p:cxnSp>
        <p:nvCxnSpPr>
          <p:cNvPr id="200" name="Google Shape;200;p5"/>
          <p:cNvCxnSpPr/>
          <p:nvPr/>
        </p:nvCxnSpPr>
        <p:spPr>
          <a:xfrm flipH="1">
            <a:off x="4952999" y="4114799"/>
            <a:ext cx="457201" cy="952502"/>
          </a:xfrm>
          <a:prstGeom prst="straightConnector1">
            <a:avLst/>
          </a:prstGeom>
          <a:noFill/>
          <a:ln cap="flat" cmpd="sng" w="9525">
            <a:solidFill>
              <a:srgbClr val="FF0066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1" name="Google Shape;201;p5"/>
          <p:cNvSpPr/>
          <p:nvPr/>
        </p:nvSpPr>
        <p:spPr>
          <a:xfrm>
            <a:off x="3810000" y="4876800"/>
            <a:ext cx="1143000" cy="38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5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Dining Philosophers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2600"/>
              </a:buClr>
              <a:buSzPts val="1900"/>
              <a:buFont typeface="Calibri"/>
              <a:buNone/>
            </a:pPr>
            <a:r>
              <a:rPr lang="en-US" sz="1900">
                <a:solidFill>
                  <a:srgbClr val="FF2600"/>
                </a:solidFill>
              </a:rPr>
              <a:t>An example problem for process synchronization</a:t>
            </a:r>
            <a:endParaRPr/>
          </a:p>
        </p:txBody>
      </p:sp>
      <p:sp>
        <p:nvSpPr>
          <p:cNvPr id="646" name="Google Shape;646;p50"/>
          <p:cNvSpPr txBox="1"/>
          <p:nvPr>
            <p:ph idx="1" type="body"/>
          </p:nvPr>
        </p:nvSpPr>
        <p:spPr>
          <a:xfrm>
            <a:off x="887668" y="1819624"/>
            <a:ext cx="4837845" cy="4697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298322" lvl="0" marL="298322" rtl="0" algn="l">
              <a:lnSpc>
                <a:spcPct val="8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84"/>
              <a:buChar char="•"/>
            </a:pPr>
            <a:r>
              <a:rPr lang="en-US" sz="2784"/>
              <a:t>Philosophers spend their lives </a:t>
            </a:r>
            <a:r>
              <a:rPr lang="en-US">
                <a:solidFill>
                  <a:srgbClr val="FF0000"/>
                </a:solidFill>
              </a:rPr>
              <a:t>thinking</a:t>
            </a:r>
            <a:r>
              <a:rPr lang="en-US" sz="2784"/>
              <a:t> and </a:t>
            </a:r>
            <a:r>
              <a:rPr lang="en-US">
                <a:solidFill>
                  <a:srgbClr val="FF0000"/>
                </a:solidFill>
              </a:rPr>
              <a:t>eating</a:t>
            </a:r>
            <a:endParaRPr>
              <a:solidFill>
                <a:srgbClr val="FF0000"/>
              </a:solidFill>
            </a:endParaRPr>
          </a:p>
          <a:p>
            <a:pPr indent="-298322" lvl="0" marL="298322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84"/>
              <a:buChar char="•"/>
            </a:pPr>
            <a:r>
              <a:rPr lang="en-US" sz="2784"/>
              <a:t>Don’t interact with their neighbors</a:t>
            </a:r>
            <a:endParaRPr/>
          </a:p>
          <a:p>
            <a:pPr indent="-298322" lvl="0" marL="298322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84"/>
              <a:buChar char="•"/>
            </a:pPr>
            <a:r>
              <a:rPr lang="en-US" sz="2784"/>
              <a:t>When get hungry try to pick up 2 chopsticks (one at a time in either order) to eat </a:t>
            </a:r>
            <a:endParaRPr/>
          </a:p>
          <a:p>
            <a:pPr indent="-298322" lvl="0" marL="298322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84"/>
              <a:buChar char="•"/>
            </a:pPr>
            <a:r>
              <a:rPr lang="en-US" sz="2784"/>
              <a:t>Need both to eat, then release both when done</a:t>
            </a:r>
            <a:endParaRPr/>
          </a:p>
          <a:p>
            <a:pPr indent="-298322" lvl="0" marL="298322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784"/>
              <a:buChar char="•"/>
            </a:pPr>
            <a:r>
              <a:rPr lang="en-US" sz="2784"/>
              <a:t>How to program the scenario avoiding all concurrency problems?</a:t>
            </a:r>
            <a:endParaRPr/>
          </a:p>
        </p:txBody>
      </p:sp>
      <p:sp>
        <p:nvSpPr>
          <p:cNvPr id="647" name="Google Shape;647;p50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grpSp>
        <p:nvGrpSpPr>
          <p:cNvPr id="648" name="Google Shape;648;p50"/>
          <p:cNvGrpSpPr/>
          <p:nvPr/>
        </p:nvGrpSpPr>
        <p:grpSpPr>
          <a:xfrm>
            <a:off x="5660580" y="1536698"/>
            <a:ext cx="3425826" cy="3390902"/>
            <a:chOff x="0" y="-1"/>
            <a:chExt cx="3425825" cy="3390901"/>
          </a:xfrm>
        </p:grpSpPr>
        <p:pic>
          <p:nvPicPr>
            <p:cNvPr descr="C:\B\b4\JPG\foo\2-31.jpg" id="649" name="Google Shape;649;p5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68262"/>
              <a:ext cx="3425825" cy="32400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0" name="Google Shape;650;p50"/>
            <p:cNvSpPr/>
            <p:nvPr/>
          </p:nvSpPr>
          <p:spPr>
            <a:xfrm>
              <a:off x="9525" y="-1"/>
              <a:ext cx="3378200" cy="3390901"/>
            </a:xfrm>
            <a:prstGeom prst="ellipse">
              <a:avLst/>
            </a:prstGeom>
            <a:noFill/>
            <a:ln cap="flat" cmpd="sng" w="254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Times New Roman"/>
                <a:buNone/>
              </a:pPr>
              <a:r>
                <a:t/>
              </a:r>
              <a:endParaRPr b="0" i="0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1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Dining Philosophers: A Solution</a:t>
            </a:r>
            <a:endParaRPr/>
          </a:p>
        </p:txBody>
      </p:sp>
      <p:sp>
        <p:nvSpPr>
          <p:cNvPr id="656" name="Google Shape;656;p51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57" name="Google Shape;657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725" y="1289050"/>
            <a:ext cx="8764589" cy="3935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52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49"/>
              <a:buFont typeface="Calibri"/>
              <a:buNone/>
            </a:pPr>
            <a:r>
              <a:rPr lang="en-US" sz="3549"/>
              <a:t>Dining Philosophers: Problems with Previous Solution</a:t>
            </a:r>
            <a:endParaRPr/>
          </a:p>
        </p:txBody>
      </p:sp>
      <p:sp>
        <p:nvSpPr>
          <p:cNvPr id="663" name="Google Shape;663;p52"/>
          <p:cNvSpPr txBox="1"/>
          <p:nvPr>
            <p:ph idx="1" type="body"/>
          </p:nvPr>
        </p:nvSpPr>
        <p:spPr>
          <a:xfrm>
            <a:off x="469899" y="1523999"/>
            <a:ext cx="4539984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Deadlock may happen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Does this solution prevents any such thing from happening ?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Everyone takes the left</a:t>
            </a:r>
            <a:br>
              <a:rPr lang="en-US" sz="2800"/>
            </a:br>
            <a:r>
              <a:rPr lang="en-US" sz="2800"/>
              <a:t>fork simultaneously</a:t>
            </a:r>
            <a:endParaRPr/>
          </a:p>
        </p:txBody>
      </p:sp>
      <p:pic>
        <p:nvPicPr>
          <p:cNvPr id="664" name="Google Shape;664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3512" y="1803400"/>
            <a:ext cx="3657601" cy="3433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49"/>
              <a:buFont typeface="Calibri"/>
              <a:buNone/>
            </a:pPr>
            <a:r>
              <a:rPr lang="en-US" sz="3549"/>
              <a:t>Dining Philosophers: Problems with Previous Solution</a:t>
            </a:r>
            <a:endParaRPr/>
          </a:p>
        </p:txBody>
      </p:sp>
      <p:sp>
        <p:nvSpPr>
          <p:cNvPr id="670" name="Google Shape;670;p5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</a:pPr>
            <a:r>
              <a:rPr lang="en-US" sz="2500"/>
              <a:t>Tentative Solution: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/>
              <a:t>After taking left fork, check whether right fork is available.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/>
              <a:t>If not, then return left one, </a:t>
            </a:r>
            <a:r>
              <a:rPr lang="en-US">
                <a:solidFill>
                  <a:srgbClr val="FF0000"/>
                </a:solidFill>
              </a:rPr>
              <a:t>wait for some time </a:t>
            </a:r>
            <a:r>
              <a:rPr lang="en-US" sz="2500"/>
              <a:t>and repeat again.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None/>
            </a:pPr>
            <a:r>
              <a:rPr lang="en-US" sz="2500"/>
              <a:t>Problem: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/>
              <a:t>All of them start and do the algorithm synchronously and simultaneously: 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2500"/>
              <a:buChar char="•"/>
            </a:pPr>
            <a:r>
              <a:rPr lang="en-US" sz="2500">
                <a:solidFill>
                  <a:srgbClr val="FF0000"/>
                </a:solidFill>
              </a:rPr>
              <a:t>STARVATION</a:t>
            </a:r>
            <a:r>
              <a:rPr lang="en-US">
                <a:solidFill>
                  <a:srgbClr val="000000"/>
                </a:solidFill>
              </a:rPr>
              <a:t> (A situation in which all the programs run indefinitely but fail to make any progress)</a:t>
            </a:r>
            <a:endParaRPr sz="2900"/>
          </a:p>
          <a:p>
            <a:pPr indent="-342900" lvl="0" marL="342900" rtl="0" algn="l">
              <a:lnSpc>
                <a:spcPct val="81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500"/>
              <a:buChar char="•"/>
            </a:pPr>
            <a:r>
              <a:rPr lang="en-US" sz="2500"/>
              <a:t>Solution: </a:t>
            </a:r>
            <a:r>
              <a:rPr lang="en-US">
                <a:solidFill>
                  <a:srgbClr val="FF0000"/>
                </a:solidFill>
              </a:rPr>
              <a:t>Random</a:t>
            </a:r>
            <a:r>
              <a:rPr lang="en-US" sz="2500"/>
              <a:t> wait; but what if the most unlikely of </a:t>
            </a:r>
            <a:r>
              <a:rPr lang="en-US">
                <a:solidFill>
                  <a:srgbClr val="FF0000"/>
                </a:solidFill>
              </a:rPr>
              <a:t>same</a:t>
            </a:r>
            <a:r>
              <a:rPr lang="en-US" sz="2500"/>
              <a:t> random number happens?</a:t>
            </a:r>
            <a:endParaRPr/>
          </a:p>
        </p:txBody>
      </p:sp>
      <p:sp>
        <p:nvSpPr>
          <p:cNvPr id="671" name="Google Shape;671;p53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4"/>
          <p:cNvSpPr txBox="1"/>
          <p:nvPr>
            <p:ph type="title"/>
          </p:nvPr>
        </p:nvSpPr>
        <p:spPr>
          <a:xfrm>
            <a:off x="688126" y="-6765"/>
            <a:ext cx="8128001" cy="10158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Another Attempt, Successful!</a:t>
            </a:r>
            <a:endParaRPr/>
          </a:p>
        </p:txBody>
      </p:sp>
      <p:sp>
        <p:nvSpPr>
          <p:cNvPr id="677" name="Google Shape;677;p54"/>
          <p:cNvSpPr txBox="1"/>
          <p:nvPr>
            <p:ph idx="1" type="body"/>
          </p:nvPr>
        </p:nvSpPr>
        <p:spPr>
          <a:xfrm>
            <a:off x="4056843" y="1009057"/>
            <a:ext cx="4541056" cy="4567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Theoretically solution is OK- no deadlock, no starvation.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Practically with a performance bug: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Only </a:t>
            </a:r>
            <a:r>
              <a:rPr lang="en-US">
                <a:solidFill>
                  <a:srgbClr val="FF0000"/>
                </a:solidFill>
              </a:rPr>
              <a:t>one</a:t>
            </a:r>
            <a:r>
              <a:rPr lang="en-US" sz="2800"/>
              <a:t> philosopher can be eating at any instant: absence of parallelism</a:t>
            </a:r>
            <a:endParaRPr/>
          </a:p>
        </p:txBody>
      </p:sp>
      <p:sp>
        <p:nvSpPr>
          <p:cNvPr id="678" name="Google Shape;678;p54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sp>
        <p:nvSpPr>
          <p:cNvPr id="679" name="Google Shape;679;p54"/>
          <p:cNvSpPr/>
          <p:nvPr/>
        </p:nvSpPr>
        <p:spPr>
          <a:xfrm>
            <a:off x="951135" y="1012572"/>
            <a:ext cx="3466319" cy="58337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void philosopher(int i)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	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while (true)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{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think();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down(&amp;mutex);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take_fork(i);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take_fork((i+1)%N);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eat();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put_fork(i);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put_fork((i+1)%N);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b="1" i="0" lang="en-US" sz="2400" u="none" cap="none" strike="noStrike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up(&amp;mutex);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}	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b="0" i="0" sz="3200" u="none" cap="none" strike="noStrik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5"/>
          <p:cNvSpPr txBox="1"/>
          <p:nvPr>
            <p:ph type="title"/>
          </p:nvPr>
        </p:nvSpPr>
        <p:spPr>
          <a:xfrm>
            <a:off x="249238" y="-1"/>
            <a:ext cx="8685212" cy="7513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Calibri"/>
              <a:buNone/>
            </a:pPr>
            <a:r>
              <a:rPr lang="en-US" sz="4000"/>
              <a:t>Final Solution part 1</a:t>
            </a:r>
            <a:endParaRPr/>
          </a:p>
        </p:txBody>
      </p:sp>
      <p:sp>
        <p:nvSpPr>
          <p:cNvPr id="685" name="Google Shape;685;p55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86" name="Google Shape;686;p55"/>
          <p:cNvPicPr preferRelativeResize="0"/>
          <p:nvPr/>
        </p:nvPicPr>
        <p:blipFill rotWithShape="1">
          <a:blip r:embed="rId3">
            <a:alphaModFix/>
          </a:blip>
          <a:srcRect b="54594" l="0" r="0" t="0"/>
          <a:stretch/>
        </p:blipFill>
        <p:spPr>
          <a:xfrm>
            <a:off x="25757" y="717353"/>
            <a:ext cx="9117623" cy="5772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56"/>
          <p:cNvSpPr txBox="1"/>
          <p:nvPr>
            <p:ph type="title"/>
          </p:nvPr>
        </p:nvSpPr>
        <p:spPr>
          <a:xfrm>
            <a:off x="590550" y="0"/>
            <a:ext cx="7772400" cy="60530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64"/>
              <a:buFont typeface="Calibri"/>
              <a:buNone/>
            </a:pPr>
            <a:r>
              <a:rPr lang="en-US" sz="3564"/>
              <a:t>Final Solution Part 2</a:t>
            </a:r>
            <a:endParaRPr/>
          </a:p>
        </p:txBody>
      </p:sp>
      <p:sp>
        <p:nvSpPr>
          <p:cNvPr id="692" name="Google Shape;692;p56"/>
          <p:cNvSpPr txBox="1"/>
          <p:nvPr>
            <p:ph idx="4294967295" type="sldNum"/>
          </p:nvPr>
        </p:nvSpPr>
        <p:spPr>
          <a:xfrm>
            <a:off x="87731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693" name="Google Shape;693;p56"/>
          <p:cNvPicPr preferRelativeResize="0"/>
          <p:nvPr/>
        </p:nvPicPr>
        <p:blipFill rotWithShape="1">
          <a:blip r:embed="rId3">
            <a:alphaModFix/>
          </a:blip>
          <a:srcRect b="0" l="0" r="0" t="44959"/>
          <a:stretch/>
        </p:blipFill>
        <p:spPr>
          <a:xfrm>
            <a:off x="590550" y="542306"/>
            <a:ext cx="8070175" cy="6193345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56"/>
          <p:cNvSpPr/>
          <p:nvPr/>
        </p:nvSpPr>
        <p:spPr>
          <a:xfrm>
            <a:off x="862885" y="1056068"/>
            <a:ext cx="2073499" cy="1068947"/>
          </a:xfrm>
          <a:prstGeom prst="rect">
            <a:avLst/>
          </a:prstGeom>
          <a:noFill/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189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5" name="Google Shape;695;p56"/>
          <p:cNvSpPr/>
          <p:nvPr/>
        </p:nvSpPr>
        <p:spPr>
          <a:xfrm>
            <a:off x="862885" y="3256208"/>
            <a:ext cx="2073499" cy="1277154"/>
          </a:xfrm>
          <a:prstGeom prst="rect">
            <a:avLst/>
          </a:prstGeom>
          <a:noFill/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0800" rotWithShape="0" dir="189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6" name="Google Shape;696;p56"/>
          <p:cNvGrpSpPr/>
          <p:nvPr/>
        </p:nvGrpSpPr>
        <p:grpSpPr>
          <a:xfrm>
            <a:off x="70529" y="2240924"/>
            <a:ext cx="1410543" cy="3915185"/>
            <a:chOff x="0" y="0"/>
            <a:chExt cx="1410542" cy="3915183"/>
          </a:xfrm>
        </p:grpSpPr>
        <p:sp>
          <p:nvSpPr>
            <p:cNvPr id="697" name="Google Shape;697;p56"/>
            <p:cNvSpPr/>
            <p:nvPr/>
          </p:nvSpPr>
          <p:spPr>
            <a:xfrm rot="-5400000">
              <a:off x="-1455632" y="1486890"/>
              <a:ext cx="3915183" cy="941403"/>
            </a:xfrm>
            <a:custGeom>
              <a:rect b="b" l="l" r="r" t="t"/>
              <a:pathLst>
                <a:path extrusionOk="0" h="21600" w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</a:path>
              </a:pathLst>
            </a:custGeom>
            <a:noFill/>
            <a:ln cap="flat" cmpd="sng" w="88900">
              <a:solidFill>
                <a:schemeClr val="accent4"/>
              </a:solidFill>
              <a:prstDash val="solid"/>
              <a:round/>
              <a:headEnd len="sm" w="sm" type="none"/>
              <a:tailEnd len="med" w="med" type="stealth"/>
            </a:ln>
            <a:effectLst>
              <a:outerShdw blurRad="381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698" name="Google Shape;698;p56"/>
            <p:cNvCxnSpPr/>
            <p:nvPr/>
          </p:nvCxnSpPr>
          <p:spPr>
            <a:xfrm flipH="1">
              <a:off x="0" y="3915181"/>
              <a:ext cx="1410542" cy="1"/>
            </a:xfrm>
            <a:prstGeom prst="straightConnector1">
              <a:avLst/>
            </a:prstGeom>
            <a:noFill/>
            <a:ln cap="flat" cmpd="sng" w="889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38100" rotWithShape="0" dir="5400000" dist="23000">
                <a:srgbClr val="000000">
                  <a:alpha val="34901"/>
                </a:srgbClr>
              </a:outerShdw>
            </a:effectLst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57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68"/>
              <a:buFont typeface="Calibri"/>
              <a:buNone/>
            </a:pPr>
            <a:r>
              <a:rPr lang="en-US" sz="4268"/>
              <a:t>The Readers and Writers Problem</a:t>
            </a:r>
            <a:endParaRPr/>
          </a:p>
        </p:txBody>
      </p:sp>
      <p:sp>
        <p:nvSpPr>
          <p:cNvPr id="704" name="Google Shape;704;p57"/>
          <p:cNvSpPr txBox="1"/>
          <p:nvPr>
            <p:ph idx="1" type="body"/>
          </p:nvPr>
        </p:nvSpPr>
        <p:spPr>
          <a:xfrm>
            <a:off x="469900" y="1523999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Dining Philosopher Problem: Models processes that are competing for </a:t>
            </a:r>
            <a:r>
              <a:rPr lang="en-US">
                <a:solidFill>
                  <a:srgbClr val="FF0000"/>
                </a:solidFill>
              </a:rPr>
              <a:t>exclusive</a:t>
            </a:r>
            <a:r>
              <a:rPr lang="en-US" sz="2800"/>
              <a:t> access to a limited resource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Readers Writers Problem: Models access to a database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Example: An airline reservation system- many competing process wishing to read and write-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Multiple readers simultaneously- acceptable</a:t>
            </a:r>
            <a:endParaRPr sz="2800"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Multiple writers simultaneously- not acceptable</a:t>
            </a:r>
            <a:endParaRPr sz="2800"/>
          </a:p>
          <a:p>
            <a:pPr indent="-285750" lvl="1" marL="74295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–"/>
            </a:pPr>
            <a:r>
              <a:rPr lang="en-US" sz="2400"/>
              <a:t>Reading, while write is writing- not acceptable</a:t>
            </a:r>
            <a:endParaRPr/>
          </a:p>
        </p:txBody>
      </p:sp>
      <p:sp>
        <p:nvSpPr>
          <p:cNvPr id="705" name="Google Shape;705;p57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58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68"/>
              <a:buFont typeface="Calibri"/>
              <a:buNone/>
            </a:pPr>
            <a:r>
              <a:rPr lang="en-US" sz="4268"/>
              <a:t>The Readers and Writers Problem</a:t>
            </a:r>
            <a:endParaRPr/>
          </a:p>
        </p:txBody>
      </p:sp>
      <p:sp>
        <p:nvSpPr>
          <p:cNvPr id="711" name="Google Shape;711;p58"/>
          <p:cNvSpPr txBox="1"/>
          <p:nvPr>
            <p:ph idx="1" type="body"/>
          </p:nvPr>
        </p:nvSpPr>
        <p:spPr>
          <a:xfrm>
            <a:off x="469900" y="1523999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i="1" lang="en-US"/>
              <a:t>First </a:t>
            </a:r>
            <a:r>
              <a:rPr i="0" lang="en-US"/>
              <a:t>variation – no reader kept </a:t>
            </a:r>
            <a:r>
              <a:rPr i="0" lang="en-US">
                <a:solidFill>
                  <a:srgbClr val="C00000"/>
                </a:solidFill>
              </a:rPr>
              <a:t>waiting</a:t>
            </a:r>
            <a:r>
              <a:rPr i="0" lang="en-US"/>
              <a:t> unless writer has permission to use shared object</a:t>
            </a:r>
            <a:endParaRPr i="0"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i="1" lang="en-US"/>
              <a:t>Second </a:t>
            </a:r>
            <a:r>
              <a:rPr i="0" lang="en-US"/>
              <a:t>variation – once writer is </a:t>
            </a:r>
            <a:r>
              <a:rPr i="0" lang="en-US">
                <a:solidFill>
                  <a:srgbClr val="C00000"/>
                </a:solidFill>
              </a:rPr>
              <a:t>ready</a:t>
            </a:r>
            <a:r>
              <a:rPr i="0" lang="en-US"/>
              <a:t>, it </a:t>
            </a:r>
            <a:r>
              <a:rPr i="0" lang="en-US">
                <a:solidFill>
                  <a:srgbClr val="1C31CA"/>
                </a:solidFill>
              </a:rPr>
              <a:t>performs</a:t>
            </a:r>
            <a:r>
              <a:rPr i="0" lang="en-US"/>
              <a:t> write ASAP</a:t>
            </a:r>
            <a:endParaRPr/>
          </a:p>
        </p:txBody>
      </p:sp>
      <p:sp>
        <p:nvSpPr>
          <p:cNvPr id="712" name="Google Shape;712;p58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5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718" name="Google Shape;718;p59"/>
          <p:cNvSpPr txBox="1"/>
          <p:nvPr>
            <p:ph idx="1" type="body"/>
          </p:nvPr>
        </p:nvSpPr>
        <p:spPr>
          <a:xfrm>
            <a:off x="469900" y="1523999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/>
              <a:t>A solution to the readers and writers problem</a:t>
            </a:r>
            <a:endParaRPr/>
          </a:p>
        </p:txBody>
      </p:sp>
      <p:sp>
        <p:nvSpPr>
          <p:cNvPr id="719" name="Google Shape;719;p59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  <p:pic>
        <p:nvPicPr>
          <p:cNvPr id="720" name="Google Shape;720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0" y="0"/>
            <a:ext cx="7870825" cy="65389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6"/>
          <p:cNvSpPr/>
          <p:nvPr/>
        </p:nvSpPr>
        <p:spPr>
          <a:xfrm>
            <a:off x="57912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207" name="Google Shape;207;p6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Spooling Example: Races</a:t>
            </a:r>
            <a:endParaRPr/>
          </a:p>
        </p:txBody>
      </p:sp>
      <p:sp>
        <p:nvSpPr>
          <p:cNvPr id="208" name="Google Shape;208;p6"/>
          <p:cNvSpPr/>
          <p:nvPr/>
        </p:nvSpPr>
        <p:spPr>
          <a:xfrm>
            <a:off x="45720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209" name="Google Shape;209;p6"/>
          <p:cNvSpPr txBox="1"/>
          <p:nvPr>
            <p:ph idx="4294967295" type="sldNum"/>
          </p:nvPr>
        </p:nvSpPr>
        <p:spPr>
          <a:xfrm>
            <a:off x="5373702" y="6351222"/>
            <a:ext cx="188898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cxnSp>
        <p:nvCxnSpPr>
          <p:cNvPr id="210" name="Google Shape;210;p6"/>
          <p:cNvCxnSpPr/>
          <p:nvPr/>
        </p:nvCxnSpPr>
        <p:spPr>
          <a:xfrm flipH="1">
            <a:off x="2590799" y="1676400"/>
            <a:ext cx="1" cy="426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11" name="Google Shape;211;p6"/>
          <p:cNvCxnSpPr/>
          <p:nvPr/>
        </p:nvCxnSpPr>
        <p:spPr>
          <a:xfrm flipH="1">
            <a:off x="6096000" y="1676400"/>
            <a:ext cx="1" cy="426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212" name="Google Shape;212;p6"/>
          <p:cNvCxnSpPr/>
          <p:nvPr/>
        </p:nvCxnSpPr>
        <p:spPr>
          <a:xfrm flipH="1">
            <a:off x="3809999" y="2286000"/>
            <a:ext cx="1" cy="3733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3" name="Google Shape;213;p6"/>
          <p:cNvCxnSpPr/>
          <p:nvPr/>
        </p:nvCxnSpPr>
        <p:spPr>
          <a:xfrm flipH="1">
            <a:off x="4952999" y="2209800"/>
            <a:ext cx="1" cy="3810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4" name="Google Shape;214;p6"/>
          <p:cNvSpPr/>
          <p:nvPr/>
        </p:nvSpPr>
        <p:spPr>
          <a:xfrm>
            <a:off x="3641725" y="1560512"/>
            <a:ext cx="1730348" cy="35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Shared memory</a:t>
            </a:r>
            <a:endParaRPr/>
          </a:p>
        </p:txBody>
      </p:sp>
      <p:grpSp>
        <p:nvGrpSpPr>
          <p:cNvPr id="215" name="Google Shape;215;p6"/>
          <p:cNvGrpSpPr/>
          <p:nvPr/>
        </p:nvGrpSpPr>
        <p:grpSpPr>
          <a:xfrm>
            <a:off x="3810000" y="2971800"/>
            <a:ext cx="1143000" cy="381000"/>
            <a:chOff x="0" y="0"/>
            <a:chExt cx="1143000" cy="381000"/>
          </a:xfrm>
        </p:grpSpPr>
        <p:sp>
          <p:nvSpPr>
            <p:cNvPr id="216" name="Google Shape;216;p6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35143" y="15169"/>
              <a:ext cx="472714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abc</a:t>
              </a:r>
              <a:endParaRPr/>
            </a:p>
          </p:txBody>
        </p:sp>
      </p:grpSp>
      <p:grpSp>
        <p:nvGrpSpPr>
          <p:cNvPr id="218" name="Google Shape;218;p6"/>
          <p:cNvGrpSpPr/>
          <p:nvPr/>
        </p:nvGrpSpPr>
        <p:grpSpPr>
          <a:xfrm>
            <a:off x="3810000" y="3352800"/>
            <a:ext cx="1143000" cy="381000"/>
            <a:chOff x="0" y="0"/>
            <a:chExt cx="1143000" cy="381000"/>
          </a:xfrm>
        </p:grpSpPr>
        <p:sp>
          <p:nvSpPr>
            <p:cNvPr id="219" name="Google Shape;219;p6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189087" y="15169"/>
              <a:ext cx="76482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Prog.c</a:t>
              </a:r>
              <a:endParaRPr/>
            </a:p>
          </p:txBody>
        </p:sp>
      </p:grpSp>
      <p:grpSp>
        <p:nvGrpSpPr>
          <p:cNvPr id="221" name="Google Shape;221;p6"/>
          <p:cNvGrpSpPr/>
          <p:nvPr/>
        </p:nvGrpSpPr>
        <p:grpSpPr>
          <a:xfrm>
            <a:off x="3810000" y="3733800"/>
            <a:ext cx="1143000" cy="381000"/>
            <a:chOff x="0" y="0"/>
            <a:chExt cx="1143000" cy="381000"/>
          </a:xfrm>
        </p:grpSpPr>
        <p:sp>
          <p:nvSpPr>
            <p:cNvPr id="222" name="Google Shape;222;p6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182669" y="15169"/>
              <a:ext cx="777662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Prog.n</a:t>
              </a:r>
              <a:endParaRPr/>
            </a:p>
          </p:txBody>
        </p:sp>
      </p:grpSp>
      <p:sp>
        <p:nvSpPr>
          <p:cNvPr id="224" name="Google Shape;224;p6"/>
          <p:cNvSpPr/>
          <p:nvPr/>
        </p:nvSpPr>
        <p:spPr>
          <a:xfrm>
            <a:off x="3581400" y="29718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/>
          </a:p>
        </p:txBody>
      </p:sp>
      <p:sp>
        <p:nvSpPr>
          <p:cNvPr id="225" name="Google Shape;225;p6"/>
          <p:cNvSpPr/>
          <p:nvPr/>
        </p:nvSpPr>
        <p:spPr>
          <a:xfrm>
            <a:off x="3581400" y="34290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/>
          </a:p>
        </p:txBody>
      </p:sp>
      <p:sp>
        <p:nvSpPr>
          <p:cNvPr id="226" name="Google Shape;226;p6"/>
          <p:cNvSpPr/>
          <p:nvPr/>
        </p:nvSpPr>
        <p:spPr>
          <a:xfrm>
            <a:off x="3581400" y="38100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/>
          </a:p>
        </p:txBody>
      </p:sp>
      <p:sp>
        <p:nvSpPr>
          <p:cNvPr id="227" name="Google Shape;227;p6"/>
          <p:cNvSpPr/>
          <p:nvPr/>
        </p:nvSpPr>
        <p:spPr>
          <a:xfrm>
            <a:off x="3581400" y="4114800"/>
            <a:ext cx="231277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/>
          </a:p>
        </p:txBody>
      </p:sp>
      <p:sp>
        <p:nvSpPr>
          <p:cNvPr id="228" name="Google Shape;228;p6"/>
          <p:cNvSpPr/>
          <p:nvPr/>
        </p:nvSpPr>
        <p:spPr>
          <a:xfrm>
            <a:off x="3810000" y="4114800"/>
            <a:ext cx="1143000" cy="38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3810000" y="4495800"/>
            <a:ext cx="1143000" cy="38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66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6"/>
          <p:cNvSpPr/>
          <p:nvPr/>
        </p:nvSpPr>
        <p:spPr>
          <a:xfrm>
            <a:off x="4038600" y="5410200"/>
            <a:ext cx="510540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231" name="Google Shape;231;p6"/>
          <p:cNvSpPr/>
          <p:nvPr/>
        </p:nvSpPr>
        <p:spPr>
          <a:xfrm>
            <a:off x="4114800" y="2362200"/>
            <a:ext cx="510540" cy="548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/>
          </a:p>
        </p:txBody>
      </p:sp>
      <p:sp>
        <p:nvSpPr>
          <p:cNvPr id="232" name="Google Shape;232;p6"/>
          <p:cNvSpPr/>
          <p:nvPr/>
        </p:nvSpPr>
        <p:spPr>
          <a:xfrm>
            <a:off x="4811077" y="2696873"/>
            <a:ext cx="594361" cy="270165"/>
          </a:xfrm>
          <a:custGeom>
            <a:rect b="b" l="l" r="r" t="t"/>
            <a:pathLst>
              <a:path extrusionOk="0" h="21600" w="21600">
                <a:moveTo>
                  <a:pt x="21600" y="0"/>
                </a:moveTo>
                <a:cubicBezTo>
                  <a:pt x="14400" y="7200"/>
                  <a:pt x="7200" y="14400"/>
                  <a:pt x="0" y="21600"/>
                </a:cubicBezTo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3" name="Google Shape;233;p6"/>
          <p:cNvGrpSpPr/>
          <p:nvPr/>
        </p:nvGrpSpPr>
        <p:grpSpPr>
          <a:xfrm>
            <a:off x="5410200" y="2415469"/>
            <a:ext cx="457200" cy="350663"/>
            <a:chOff x="0" y="0"/>
            <a:chExt cx="457200" cy="350662"/>
          </a:xfrm>
        </p:grpSpPr>
        <p:sp>
          <p:nvSpPr>
            <p:cNvPr id="234" name="Google Shape;234;p6"/>
            <p:cNvSpPr/>
            <p:nvPr/>
          </p:nvSpPr>
          <p:spPr>
            <a:xfrm>
              <a:off x="0" y="22930"/>
              <a:ext cx="457200" cy="304801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17637" y="0"/>
              <a:ext cx="42192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out</a:t>
              </a:r>
              <a:endParaRPr/>
            </a:p>
          </p:txBody>
        </p:sp>
      </p:grpSp>
      <p:grpSp>
        <p:nvGrpSpPr>
          <p:cNvPr id="236" name="Google Shape;236;p6"/>
          <p:cNvGrpSpPr/>
          <p:nvPr/>
        </p:nvGrpSpPr>
        <p:grpSpPr>
          <a:xfrm>
            <a:off x="5410200" y="3939469"/>
            <a:ext cx="457200" cy="350663"/>
            <a:chOff x="0" y="0"/>
            <a:chExt cx="457200" cy="350662"/>
          </a:xfrm>
        </p:grpSpPr>
        <p:sp>
          <p:nvSpPr>
            <p:cNvPr id="237" name="Google Shape;237;p6"/>
            <p:cNvSpPr/>
            <p:nvPr/>
          </p:nvSpPr>
          <p:spPr>
            <a:xfrm>
              <a:off x="0" y="22930"/>
              <a:ext cx="457200" cy="304801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87567" y="0"/>
              <a:ext cx="28206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</a:t>
              </a:r>
              <a:endParaRPr/>
            </a:p>
          </p:txBody>
        </p:sp>
      </p:grpSp>
      <p:cxnSp>
        <p:nvCxnSpPr>
          <p:cNvPr id="239" name="Google Shape;239;p6"/>
          <p:cNvCxnSpPr/>
          <p:nvPr/>
        </p:nvCxnSpPr>
        <p:spPr>
          <a:xfrm flipH="1">
            <a:off x="4952999" y="4114800"/>
            <a:ext cx="457202" cy="190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0" name="Google Shape;240;p6"/>
          <p:cNvSpPr/>
          <p:nvPr/>
        </p:nvSpPr>
        <p:spPr>
          <a:xfrm>
            <a:off x="822325" y="1636713"/>
            <a:ext cx="1120562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 1</a:t>
            </a: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6858000" y="1676400"/>
            <a:ext cx="1120562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Process 2</a:t>
            </a:r>
            <a:endParaRPr/>
          </a:p>
        </p:txBody>
      </p:sp>
      <p:sp>
        <p:nvSpPr>
          <p:cNvPr id="242" name="Google Shape;242;p6"/>
          <p:cNvSpPr/>
          <p:nvPr/>
        </p:nvSpPr>
        <p:spPr>
          <a:xfrm>
            <a:off x="838200" y="2743200"/>
            <a:ext cx="1559233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 = in;</a:t>
            </a:r>
            <a:endParaRPr/>
          </a:p>
        </p:txBody>
      </p:sp>
      <p:sp>
        <p:nvSpPr>
          <p:cNvPr id="243" name="Google Shape;243;p6"/>
          <p:cNvSpPr/>
          <p:nvPr/>
        </p:nvSpPr>
        <p:spPr>
          <a:xfrm>
            <a:off x="6629400" y="3352800"/>
            <a:ext cx="1559233" cy="61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 = in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/* value: 7 */</a:t>
            </a:r>
            <a:endParaRPr/>
          </a:p>
        </p:txBody>
      </p:sp>
      <p:sp>
        <p:nvSpPr>
          <p:cNvPr id="244" name="Google Shape;244;p6"/>
          <p:cNvSpPr/>
          <p:nvPr/>
        </p:nvSpPr>
        <p:spPr>
          <a:xfrm>
            <a:off x="746125" y="1941513"/>
            <a:ext cx="1425734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 next_free;</a:t>
            </a:r>
            <a:endParaRPr/>
          </a:p>
        </p:txBody>
      </p:sp>
      <p:sp>
        <p:nvSpPr>
          <p:cNvPr id="245" name="Google Shape;245;p6"/>
          <p:cNvSpPr/>
          <p:nvPr/>
        </p:nvSpPr>
        <p:spPr>
          <a:xfrm>
            <a:off x="838200" y="3657600"/>
            <a:ext cx="1590710" cy="61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Stores F1 into 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next_free;</a:t>
            </a:r>
            <a:endParaRPr/>
          </a:p>
        </p:txBody>
      </p:sp>
      <p:sp>
        <p:nvSpPr>
          <p:cNvPr id="246" name="Google Shape;246;p6"/>
          <p:cNvSpPr/>
          <p:nvPr/>
        </p:nvSpPr>
        <p:spPr>
          <a:xfrm>
            <a:off x="6629400" y="4800600"/>
            <a:ext cx="1590710" cy="61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Stores F2 into </a:t>
            </a:r>
            <a:b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next_free;</a:t>
            </a:r>
            <a:endParaRPr/>
          </a:p>
        </p:txBody>
      </p:sp>
      <p:sp>
        <p:nvSpPr>
          <p:cNvPr id="247" name="Google Shape;247;p6"/>
          <p:cNvSpPr/>
          <p:nvPr/>
        </p:nvSpPr>
        <p:spPr>
          <a:xfrm>
            <a:off x="6553200" y="2057400"/>
            <a:ext cx="1425734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 next_free;</a:t>
            </a:r>
            <a:endParaRPr/>
          </a:p>
        </p:txBody>
      </p:sp>
      <p:grpSp>
        <p:nvGrpSpPr>
          <p:cNvPr id="248" name="Google Shape;248;p6"/>
          <p:cNvGrpSpPr/>
          <p:nvPr/>
        </p:nvGrpSpPr>
        <p:grpSpPr>
          <a:xfrm>
            <a:off x="609600" y="2758369"/>
            <a:ext cx="304800" cy="350663"/>
            <a:chOff x="0" y="0"/>
            <a:chExt cx="304800" cy="350662"/>
          </a:xfrm>
        </p:grpSpPr>
        <p:sp>
          <p:nvSpPr>
            <p:cNvPr id="249" name="Google Shape;249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</p:grpSp>
      <p:grpSp>
        <p:nvGrpSpPr>
          <p:cNvPr id="251" name="Google Shape;251;p6"/>
          <p:cNvGrpSpPr/>
          <p:nvPr/>
        </p:nvGrpSpPr>
        <p:grpSpPr>
          <a:xfrm>
            <a:off x="609600" y="3748969"/>
            <a:ext cx="304800" cy="350663"/>
            <a:chOff x="0" y="0"/>
            <a:chExt cx="304800" cy="350662"/>
          </a:xfrm>
        </p:grpSpPr>
        <p:sp>
          <p:nvSpPr>
            <p:cNvPr id="252" name="Google Shape;252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</p:grpSp>
      <p:grpSp>
        <p:nvGrpSpPr>
          <p:cNvPr id="254" name="Google Shape;254;p6"/>
          <p:cNvGrpSpPr/>
          <p:nvPr/>
        </p:nvGrpSpPr>
        <p:grpSpPr>
          <a:xfrm>
            <a:off x="6248400" y="3367969"/>
            <a:ext cx="304800" cy="350663"/>
            <a:chOff x="0" y="0"/>
            <a:chExt cx="304800" cy="350662"/>
          </a:xfrm>
        </p:grpSpPr>
        <p:sp>
          <p:nvSpPr>
            <p:cNvPr id="255" name="Google Shape;255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</p:grpSp>
      <p:sp>
        <p:nvSpPr>
          <p:cNvPr id="257" name="Google Shape;257;p6"/>
          <p:cNvSpPr/>
          <p:nvPr/>
        </p:nvSpPr>
        <p:spPr>
          <a:xfrm>
            <a:off x="6629400" y="5486400"/>
            <a:ext cx="1629331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in=next_free+1</a:t>
            </a:r>
            <a:endParaRPr/>
          </a:p>
        </p:txBody>
      </p:sp>
      <p:sp>
        <p:nvSpPr>
          <p:cNvPr id="258" name="Google Shape;258;p6"/>
          <p:cNvSpPr/>
          <p:nvPr/>
        </p:nvSpPr>
        <p:spPr>
          <a:xfrm>
            <a:off x="4175125" y="4075112"/>
            <a:ext cx="370915" cy="350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66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66"/>
                </a:solidFill>
                <a:latin typeface="Arial"/>
                <a:ea typeface="Arial"/>
                <a:cs typeface="Arial"/>
                <a:sym typeface="Arial"/>
              </a:rPr>
              <a:t>F1</a:t>
            </a:r>
            <a:endParaRPr/>
          </a:p>
        </p:txBody>
      </p:sp>
      <p:sp>
        <p:nvSpPr>
          <p:cNvPr id="259" name="Google Shape;259;p6"/>
          <p:cNvSpPr/>
          <p:nvPr/>
        </p:nvSpPr>
        <p:spPr>
          <a:xfrm>
            <a:off x="838200" y="4267200"/>
            <a:ext cx="1629331" cy="350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in=next_free+1</a:t>
            </a:r>
            <a:endParaRPr/>
          </a:p>
        </p:txBody>
      </p:sp>
      <p:grpSp>
        <p:nvGrpSpPr>
          <p:cNvPr id="260" name="Google Shape;260;p6"/>
          <p:cNvGrpSpPr/>
          <p:nvPr/>
        </p:nvGrpSpPr>
        <p:grpSpPr>
          <a:xfrm>
            <a:off x="609600" y="4282369"/>
            <a:ext cx="304800" cy="350663"/>
            <a:chOff x="0" y="0"/>
            <a:chExt cx="304800" cy="350662"/>
          </a:xfrm>
        </p:grpSpPr>
        <p:sp>
          <p:nvSpPr>
            <p:cNvPr id="261" name="Google Shape;261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</p:grpSp>
      <p:cxnSp>
        <p:nvCxnSpPr>
          <p:cNvPr id="263" name="Google Shape;263;p6"/>
          <p:cNvCxnSpPr/>
          <p:nvPr/>
        </p:nvCxnSpPr>
        <p:spPr>
          <a:xfrm flipH="1">
            <a:off x="4953000" y="4114799"/>
            <a:ext cx="457201" cy="571502"/>
          </a:xfrm>
          <a:prstGeom prst="straightConnector1">
            <a:avLst/>
          </a:prstGeom>
          <a:noFill/>
          <a:ln cap="flat" cmpd="sng" w="9525">
            <a:solidFill>
              <a:srgbClr val="FF0066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264" name="Google Shape;264;p6"/>
          <p:cNvGrpSpPr/>
          <p:nvPr/>
        </p:nvGrpSpPr>
        <p:grpSpPr>
          <a:xfrm>
            <a:off x="6324600" y="4815769"/>
            <a:ext cx="304800" cy="350663"/>
            <a:chOff x="0" y="0"/>
            <a:chExt cx="304800" cy="350662"/>
          </a:xfrm>
        </p:grpSpPr>
        <p:sp>
          <p:nvSpPr>
            <p:cNvPr id="265" name="Google Shape;265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</p:grpSp>
      <p:grpSp>
        <p:nvGrpSpPr>
          <p:cNvPr id="267" name="Google Shape;267;p6"/>
          <p:cNvGrpSpPr/>
          <p:nvPr/>
        </p:nvGrpSpPr>
        <p:grpSpPr>
          <a:xfrm>
            <a:off x="6324600" y="5501569"/>
            <a:ext cx="304800" cy="350663"/>
            <a:chOff x="0" y="0"/>
            <a:chExt cx="304800" cy="350662"/>
          </a:xfrm>
        </p:grpSpPr>
        <p:sp>
          <p:nvSpPr>
            <p:cNvPr id="268" name="Google Shape;268;p6"/>
            <p:cNvSpPr/>
            <p:nvPr/>
          </p:nvSpPr>
          <p:spPr>
            <a:xfrm>
              <a:off x="0" y="61030"/>
              <a:ext cx="304800" cy="228601"/>
            </a:xfrm>
            <a:prstGeom prst="ellipse">
              <a:avLst/>
            </a:prstGeom>
            <a:solidFill>
              <a:srgbClr val="FF66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36761" y="0"/>
              <a:ext cx="231278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/>
            </a:p>
          </p:txBody>
        </p:sp>
      </p:grpSp>
      <p:sp>
        <p:nvSpPr>
          <p:cNvPr id="270" name="Google Shape;270;p6"/>
          <p:cNvSpPr/>
          <p:nvPr/>
        </p:nvSpPr>
        <p:spPr>
          <a:xfrm>
            <a:off x="3810000" y="4876800"/>
            <a:ext cx="1143000" cy="381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1" name="Google Shape;271;p6"/>
          <p:cNvGrpSpPr/>
          <p:nvPr/>
        </p:nvGrpSpPr>
        <p:grpSpPr>
          <a:xfrm>
            <a:off x="3810000" y="4114800"/>
            <a:ext cx="1143000" cy="381000"/>
            <a:chOff x="0" y="0"/>
            <a:chExt cx="1143000" cy="381000"/>
          </a:xfrm>
        </p:grpSpPr>
        <p:sp>
          <p:nvSpPr>
            <p:cNvPr id="272" name="Google Shape;272;p6"/>
            <p:cNvSpPr/>
            <p:nvPr/>
          </p:nvSpPr>
          <p:spPr>
            <a:xfrm>
              <a:off x="0" y="0"/>
              <a:ext cx="1143000" cy="381000"/>
            </a:xfrm>
            <a:prstGeom prst="rect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386042" y="15169"/>
              <a:ext cx="370916" cy="35066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45700" spcFirstLastPara="1" rIns="45700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0066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FF0066"/>
                  </a:solidFill>
                  <a:latin typeface="Arial"/>
                  <a:ea typeface="Arial"/>
                  <a:cs typeface="Arial"/>
                  <a:sym typeface="Arial"/>
                </a:rPr>
                <a:t>F2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60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Issue regarding the solution</a:t>
            </a:r>
            <a:endParaRPr/>
          </a:p>
        </p:txBody>
      </p:sp>
      <p:sp>
        <p:nvSpPr>
          <p:cNvPr id="726" name="Google Shape;726;p60"/>
          <p:cNvSpPr txBox="1"/>
          <p:nvPr>
            <p:ph idx="1" type="body"/>
          </p:nvPr>
        </p:nvSpPr>
        <p:spPr>
          <a:xfrm>
            <a:off x="469900" y="1523999"/>
            <a:ext cx="8128000" cy="4991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Inherent priority to the readers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Say a new reader arrives every 2 seconds and each reader takes 5 seconds to do its work. What will happen to a writer?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Issue regarding second variation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Writer don’t have to wait for readers that came along after it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Less concurrency, lower performance</a:t>
            </a:r>
            <a:endParaRPr/>
          </a:p>
        </p:txBody>
      </p:sp>
      <p:sp>
        <p:nvSpPr>
          <p:cNvPr id="727" name="Google Shape;727;p60"/>
          <p:cNvSpPr txBox="1"/>
          <p:nvPr>
            <p:ph idx="4294967295" type="sldNum"/>
          </p:nvPr>
        </p:nvSpPr>
        <p:spPr>
          <a:xfrm>
            <a:off x="8862060" y="6530306"/>
            <a:ext cx="281941" cy="287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>
                <a:solidFill>
                  <a:srgbClr val="000000"/>
                </a:solidFill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61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Thanks for your sincerity</a:t>
            </a:r>
            <a:endParaRPr/>
          </a:p>
        </p:txBody>
      </p:sp>
      <p:sp>
        <p:nvSpPr>
          <p:cNvPr id="733" name="Google Shape;733;p61"/>
          <p:cNvSpPr txBox="1"/>
          <p:nvPr>
            <p:ph idx="1" type="body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>
              <a:solidFill>
                <a:srgbClr val="888888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279" name="Google Shape;279;p7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Better Coding?</a:t>
            </a:r>
            <a:endParaRPr/>
          </a:p>
        </p:txBody>
      </p:sp>
      <p:sp>
        <p:nvSpPr>
          <p:cNvPr id="280" name="Google Shape;280;p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In previous code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for(;;){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   int next_free = in;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   slot[next_free] = file;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   in = next_free+1;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}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</a:pPr>
            <a:r>
              <a:rPr lang="en-US" sz="2800"/>
              <a:t>What if we use one line of code?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for(;;){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   slot[in++] = file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</a:pPr>
            <a:r>
              <a:rPr lang="en-US" sz="2800"/>
              <a:t>         }</a:t>
            </a:r>
            <a:endParaRPr/>
          </a:p>
        </p:txBody>
      </p:sp>
      <p:sp>
        <p:nvSpPr>
          <p:cNvPr id="281" name="Google Shape;281;p7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282" name="Google Shape;282;p7"/>
          <p:cNvSpPr txBox="1"/>
          <p:nvPr>
            <p:ph idx="4294967295" type="sldNum"/>
          </p:nvPr>
        </p:nvSpPr>
        <p:spPr>
          <a:xfrm>
            <a:off x="1944702" y="6351222"/>
            <a:ext cx="188898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8"/>
          <p:cNvSpPr/>
          <p:nvPr/>
        </p:nvSpPr>
        <p:spPr>
          <a:xfrm>
            <a:off x="6248400" y="6351222"/>
            <a:ext cx="2895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Dept. of CSE, BUET</a:t>
            </a:r>
            <a:endParaRPr/>
          </a:p>
        </p:txBody>
      </p:sp>
      <p:sp>
        <p:nvSpPr>
          <p:cNvPr id="288" name="Google Shape;288;p8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When Can process Be switched?</a:t>
            </a:r>
            <a:endParaRPr/>
          </a:p>
        </p:txBody>
      </p:sp>
      <p:sp>
        <p:nvSpPr>
          <p:cNvPr id="289" name="Google Shape;289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each </a:t>
            </a:r>
            <a:r>
              <a:rPr lang="en-US">
                <a:solidFill>
                  <a:srgbClr val="FF0000"/>
                </a:solidFill>
              </a:rPr>
              <a:t>machine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instruction!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in++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is a C/C++ statement, translated into </a:t>
            </a:r>
            <a:r>
              <a:rPr lang="en-US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three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 machine instructions: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load mem, 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inc R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</a:pPr>
            <a:r>
              <a:rPr lang="en-US" sz="2800"/>
              <a:t>store R, mem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Interrupt (and hence process swichting) can happen in between.</a:t>
            </a:r>
            <a:endParaRPr/>
          </a:p>
        </p:txBody>
      </p:sp>
      <p:sp>
        <p:nvSpPr>
          <p:cNvPr id="290" name="Google Shape;290;p8"/>
          <p:cNvSpPr/>
          <p:nvPr/>
        </p:nvSpPr>
        <p:spPr>
          <a:xfrm>
            <a:off x="0" y="6351222"/>
            <a:ext cx="2133600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11/17/2018</a:t>
            </a:r>
            <a:endParaRPr/>
          </a:p>
        </p:txBody>
      </p:sp>
      <p:sp>
        <p:nvSpPr>
          <p:cNvPr id="291" name="Google Shape;291;p8"/>
          <p:cNvSpPr txBox="1"/>
          <p:nvPr>
            <p:ph idx="4294967295" type="sldNum"/>
          </p:nvPr>
        </p:nvSpPr>
        <p:spPr>
          <a:xfrm>
            <a:off x="1944702" y="6351222"/>
            <a:ext cx="188898" cy="2642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>
                <a:solidFill>
                  <a:srgbClr val="000000"/>
                </a:solidFill>
              </a:rPr>
              <a:t>Race condition</a:t>
            </a:r>
            <a:endParaRPr/>
          </a:p>
        </p:txBody>
      </p:sp>
      <p:sp>
        <p:nvSpPr>
          <p:cNvPr id="297" name="Google Shape;297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Two or more processes are reading or writing some </a:t>
            </a:r>
            <a:r>
              <a:rPr lang="en-US">
                <a:solidFill>
                  <a:srgbClr val="FF0000"/>
                </a:solidFill>
              </a:rPr>
              <a:t>shared</a:t>
            </a: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data and the final result depends on who runs precisely when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Very hard to Debug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